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p:sldMasterIdLst>
    <p:sldMasterId id="2147483695" r:id="rId4"/>
  </p:sldMasterIdLst>
  <p:notesMasterIdLst>
    <p:notesMasterId r:id="rId25"/>
  </p:notesMasterIdLst>
  <p:handoutMasterIdLst>
    <p:handoutMasterId r:id="rId26"/>
  </p:handoutMasterIdLst>
  <p:sldIdLst>
    <p:sldId id="341" r:id="rId5"/>
    <p:sldId id="338" r:id="rId6"/>
    <p:sldId id="339" r:id="rId7"/>
    <p:sldId id="333" r:id="rId8"/>
    <p:sldId id="315" r:id="rId9"/>
    <p:sldId id="331" r:id="rId10"/>
    <p:sldId id="330" r:id="rId11"/>
    <p:sldId id="322" r:id="rId12"/>
    <p:sldId id="327" r:id="rId13"/>
    <p:sldId id="328" r:id="rId14"/>
    <p:sldId id="324" r:id="rId15"/>
    <p:sldId id="323" r:id="rId16"/>
    <p:sldId id="340" r:id="rId17"/>
    <p:sldId id="329" r:id="rId18"/>
    <p:sldId id="288" r:id="rId19"/>
    <p:sldId id="318" r:id="rId20"/>
    <p:sldId id="335" r:id="rId21"/>
    <p:sldId id="299" r:id="rId22"/>
    <p:sldId id="313" r:id="rId23"/>
    <p:sldId id="311" r:id="rId24"/>
  </p:sldIdLst>
  <p:sldSz cx="13004800" cy="9753600"/>
  <p:notesSz cx="6858000" cy="9144000"/>
  <p:defaultTextStyle>
    <a:defPPr>
      <a:defRPr lang="en-US"/>
    </a:defPPr>
    <a:lvl1pPr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1pPr>
    <a:lvl2pPr marL="455613" indent="1588"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2pPr>
    <a:lvl3pPr marL="912813" indent="1588"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3pPr>
    <a:lvl4pPr marL="1370013" indent="1588"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4pPr>
    <a:lvl5pPr marL="1827213" indent="1588" algn="l" rtl="0" fontAlgn="base">
      <a:spcBef>
        <a:spcPct val="0"/>
      </a:spcBef>
      <a:spcAft>
        <a:spcPct val="0"/>
      </a:spcAft>
      <a:defRPr sz="43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300" kern="1200">
        <a:solidFill>
          <a:srgbClr val="000000"/>
        </a:solidFill>
        <a:latin typeface="Gill Sans" charset="0"/>
        <a:ea typeface="ヒラギノ角ゴ ProN W3" charset="0"/>
        <a:cs typeface="ヒラギノ角ゴ ProN W3" charset="0"/>
        <a:sym typeface="Gill Sans" charset="0"/>
      </a:defRPr>
    </a:lvl9pPr>
  </p:defaultTextStyle>
  <p:extLst>
    <p:ext uri="{EFAFB233-063F-42B5-8137-9DF3F51BA10A}">
      <p15:sldGuideLst xmlns:p15="http://schemas.microsoft.com/office/powerpoint/2012/main" xmlns="">
        <p15:guide id="1" orient="horz" pos="3072">
          <p15:clr>
            <a:srgbClr val="A4A3A4"/>
          </p15:clr>
        </p15:guide>
        <p15:guide id="2" pos="409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hong" initials="j" lastIdx="2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EB9"/>
    <a:srgbClr val="464748"/>
    <a:srgbClr val="81B53C"/>
    <a:srgbClr val="71C638"/>
    <a:srgbClr val="A8CDE8"/>
    <a:srgbClr val="558E28"/>
    <a:srgbClr val="FF3399"/>
    <a:srgbClr val="643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0" autoAdjust="0"/>
    <p:restoredTop sz="98491" autoAdjust="0"/>
  </p:normalViewPr>
  <p:slideViewPr>
    <p:cSldViewPr>
      <p:cViewPr varScale="1">
        <p:scale>
          <a:sx n="64" d="100"/>
          <a:sy n="64" d="100"/>
        </p:scale>
        <p:origin x="-1448" y="-120"/>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commentAuthors" Target="commentAuthors.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DD51DC3A-EEDE-6247-A6D4-1114E422A973}" type="datetimeFigureOut">
              <a:rPr lang="en-US"/>
              <a:pPr>
                <a:defRPr/>
              </a:pPr>
              <a:t>10/11/16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982002CC-7D6F-7148-BAB5-2D0022AA3B67}" type="slidenum">
              <a:rPr lang="en-US"/>
              <a:pPr>
                <a:defRPr/>
              </a:pPr>
              <a:t>‹#›</a:t>
            </a:fld>
            <a:endParaRPr lang="en-US"/>
          </a:p>
        </p:txBody>
      </p:sp>
    </p:spTree>
    <p:extLst>
      <p:ext uri="{BB962C8B-B14F-4D97-AF65-F5344CB8AC3E}">
        <p14:creationId xmlns:p14="http://schemas.microsoft.com/office/powerpoint/2010/main" val="28555534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2AB53731-846B-1D41-A3B9-B6CB0BD5722C}" type="datetimeFigureOut">
              <a:rPr lang="en-US"/>
              <a:pPr>
                <a:defRPr/>
              </a:pPr>
              <a:t>10/11/16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59671A2D-2A05-6441-955B-FAEDBCDD4200}" type="slidenum">
              <a:rPr lang="en-US"/>
              <a:pPr>
                <a:defRPr/>
              </a:pPr>
              <a:t>‹#›</a:t>
            </a:fld>
            <a:endParaRPr lang="en-US"/>
          </a:p>
        </p:txBody>
      </p:sp>
    </p:spTree>
    <p:extLst>
      <p:ext uri="{BB962C8B-B14F-4D97-AF65-F5344CB8AC3E}">
        <p14:creationId xmlns:p14="http://schemas.microsoft.com/office/powerpoint/2010/main" val="532610779"/>
      </p:ext>
    </p:extLst>
  </p:cSld>
  <p:clrMap bg1="lt1" tx1="dk1" bg2="lt2" tx2="dk2" accent1="accent1" accent2="accent2" accent3="accent3" accent4="accent4" accent5="accent5" accent6="accent6" hlink="hlink" folHlink="folHlink"/>
  <p:hf hdr="0" ftr="0" dt="0"/>
  <p:notesStyle>
    <a:lvl1pPr algn="l" defTabSz="912813" rtl="0" fontAlgn="base">
      <a:spcBef>
        <a:spcPct val="30000"/>
      </a:spcBef>
      <a:spcAft>
        <a:spcPct val="0"/>
      </a:spcAft>
      <a:defRPr sz="1100" kern="1200">
        <a:solidFill>
          <a:schemeClr val="tx1"/>
        </a:solidFill>
        <a:latin typeface="+mn-lt"/>
        <a:ea typeface="ＭＳ Ｐゴシック" charset="0"/>
        <a:cs typeface="ＭＳ Ｐゴシック" charset="0"/>
      </a:defRPr>
    </a:lvl1pPr>
    <a:lvl2pPr marL="455613" algn="l" defTabSz="912813" rtl="0" fontAlgn="base">
      <a:spcBef>
        <a:spcPct val="30000"/>
      </a:spcBef>
      <a:spcAft>
        <a:spcPct val="0"/>
      </a:spcAft>
      <a:defRPr sz="1100" kern="1200">
        <a:solidFill>
          <a:schemeClr val="tx1"/>
        </a:solidFill>
        <a:latin typeface="+mn-lt"/>
        <a:ea typeface="ＭＳ Ｐゴシック" charset="0"/>
        <a:cs typeface="+mn-cs"/>
      </a:defRPr>
    </a:lvl2pPr>
    <a:lvl3pPr marL="912813" algn="l" defTabSz="912813" rtl="0" fontAlgn="base">
      <a:spcBef>
        <a:spcPct val="30000"/>
      </a:spcBef>
      <a:spcAft>
        <a:spcPct val="0"/>
      </a:spcAft>
      <a:defRPr sz="1100" kern="1200">
        <a:solidFill>
          <a:schemeClr val="tx1"/>
        </a:solidFill>
        <a:latin typeface="+mn-lt"/>
        <a:ea typeface="ＭＳ Ｐゴシック" charset="0"/>
        <a:cs typeface="+mn-cs"/>
      </a:defRPr>
    </a:lvl3pPr>
    <a:lvl4pPr marL="1370013" algn="l" defTabSz="912813" rtl="0" fontAlgn="base">
      <a:spcBef>
        <a:spcPct val="30000"/>
      </a:spcBef>
      <a:spcAft>
        <a:spcPct val="0"/>
      </a:spcAft>
      <a:defRPr sz="1100" kern="1200">
        <a:solidFill>
          <a:schemeClr val="tx1"/>
        </a:solidFill>
        <a:latin typeface="+mn-lt"/>
        <a:ea typeface="ＭＳ Ｐゴシック" charset="0"/>
        <a:cs typeface="+mn-cs"/>
      </a:defRPr>
    </a:lvl4pPr>
    <a:lvl5pPr marL="1827213" algn="l" defTabSz="912813" rtl="0" fontAlgn="base">
      <a:spcBef>
        <a:spcPct val="30000"/>
      </a:spcBef>
      <a:spcAft>
        <a:spcPct val="0"/>
      </a:spcAft>
      <a:defRPr sz="1100" kern="1200">
        <a:solidFill>
          <a:schemeClr val="tx1"/>
        </a:solidFill>
        <a:latin typeface="+mn-lt"/>
        <a:ea typeface="ＭＳ Ｐゴシック" charset="0"/>
        <a:cs typeface="+mn-cs"/>
      </a:defRPr>
    </a:lvl5pPr>
    <a:lvl6pPr marL="2285884" algn="l" defTabSz="914354" rtl="0" eaLnBrk="1" latinLnBrk="0" hangingPunct="1">
      <a:defRPr sz="1100" kern="1200">
        <a:solidFill>
          <a:schemeClr val="tx1"/>
        </a:solidFill>
        <a:latin typeface="+mn-lt"/>
        <a:ea typeface="+mn-ea"/>
        <a:cs typeface="+mn-cs"/>
      </a:defRPr>
    </a:lvl6pPr>
    <a:lvl7pPr marL="2743060" algn="l" defTabSz="914354" rtl="0" eaLnBrk="1" latinLnBrk="0" hangingPunct="1">
      <a:defRPr sz="1100" kern="1200">
        <a:solidFill>
          <a:schemeClr val="tx1"/>
        </a:solidFill>
        <a:latin typeface="+mn-lt"/>
        <a:ea typeface="+mn-ea"/>
        <a:cs typeface="+mn-cs"/>
      </a:defRPr>
    </a:lvl7pPr>
    <a:lvl8pPr marL="3200236" algn="l" defTabSz="914354" rtl="0" eaLnBrk="1" latinLnBrk="0" hangingPunct="1">
      <a:defRPr sz="1100" kern="1200">
        <a:solidFill>
          <a:schemeClr val="tx1"/>
        </a:solidFill>
        <a:latin typeface="+mn-lt"/>
        <a:ea typeface="+mn-ea"/>
        <a:cs typeface="+mn-cs"/>
      </a:defRPr>
    </a:lvl8pPr>
    <a:lvl9pPr marL="3657413" algn="l" defTabSz="914354"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D5087-B748-4633-9497-811E21413358}" type="slidenum">
              <a:rPr lang="en-US" smtClean="0"/>
              <a:pPr/>
              <a:t>3</a:t>
            </a:fld>
            <a:endParaRPr lang="en-US"/>
          </a:p>
        </p:txBody>
      </p:sp>
    </p:spTree>
    <p:extLst>
      <p:ext uri="{BB962C8B-B14F-4D97-AF65-F5344CB8AC3E}">
        <p14:creationId xmlns:p14="http://schemas.microsoft.com/office/powerpoint/2010/main" val="1776866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08D5087-B748-4633-9497-811E21413358}" type="slidenum">
              <a:rPr lang="en-US" smtClean="0"/>
              <a:pPr/>
              <a:t>5</a:t>
            </a:fld>
            <a:endParaRPr lang="en-US"/>
          </a:p>
        </p:txBody>
      </p:sp>
    </p:spTree>
    <p:extLst>
      <p:ext uri="{BB962C8B-B14F-4D97-AF65-F5344CB8AC3E}">
        <p14:creationId xmlns:p14="http://schemas.microsoft.com/office/powerpoint/2010/main" val="992388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D5087-B748-4633-9497-811E21413358}" type="slidenum">
              <a:rPr lang="en-US" smtClean="0"/>
              <a:pPr/>
              <a:t>6</a:t>
            </a:fld>
            <a:endParaRPr lang="en-US"/>
          </a:p>
        </p:txBody>
      </p:sp>
    </p:spTree>
    <p:extLst>
      <p:ext uri="{BB962C8B-B14F-4D97-AF65-F5344CB8AC3E}">
        <p14:creationId xmlns:p14="http://schemas.microsoft.com/office/powerpoint/2010/main" val="177686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D5087-B748-4633-9497-811E21413358}" type="slidenum">
              <a:rPr lang="en-US" smtClean="0"/>
              <a:pPr/>
              <a:t>11</a:t>
            </a:fld>
            <a:endParaRPr lang="en-US"/>
          </a:p>
        </p:txBody>
      </p:sp>
    </p:spTree>
    <p:extLst>
      <p:ext uri="{BB962C8B-B14F-4D97-AF65-F5344CB8AC3E}">
        <p14:creationId xmlns:p14="http://schemas.microsoft.com/office/powerpoint/2010/main" val="2933989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8D5087-B748-4633-9497-811E21413358}" type="slidenum">
              <a:rPr lang="en-US" smtClean="0"/>
              <a:pPr/>
              <a:t>13</a:t>
            </a:fld>
            <a:endParaRPr lang="en-US"/>
          </a:p>
        </p:txBody>
      </p:sp>
    </p:spTree>
    <p:extLst>
      <p:ext uri="{BB962C8B-B14F-4D97-AF65-F5344CB8AC3E}">
        <p14:creationId xmlns:p14="http://schemas.microsoft.com/office/powerpoint/2010/main" val="1776866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dirty="0" smtClean="0"/>
              <a:t>An RCT is the same methodology used in high quality medical research. It relies on the random assignment of a program or policy to measure its impact on those who received the program and those who did not.</a:t>
            </a:r>
          </a:p>
          <a:p>
            <a:pPr lvl="0"/>
            <a:r>
              <a:rPr lang="en-US" sz="1100" dirty="0" smtClean="0"/>
              <a:t>RCTs provide the most credible and reliable way to assess the true impact of an intervention.</a:t>
            </a:r>
          </a:p>
          <a:p>
            <a:pPr lvl="0"/>
            <a:r>
              <a:rPr lang="en-US" sz="1100" dirty="0" smtClean="0"/>
              <a:t>If we want to know how effective a program is, we need to have a comparison group. Without a comparison, we can't really say anything about what would have happened without the program. And the only way of having a fair comparison group is with random assignment. </a:t>
            </a:r>
          </a:p>
          <a:p>
            <a:pPr lvl="0"/>
            <a:r>
              <a:rPr lang="en-US" sz="1100" dirty="0" smtClean="0"/>
              <a:t>With random assignment, each person in the study has the same chance of being assigned to a group as another person. This ensures that as long as the two groups are large enough, they will on average be statistically identical. Any change which we then observe between the two groups can be attributed entirely to the program or intervention itself, rather than other external or unobserved factors</a:t>
            </a:r>
            <a:r>
              <a:rPr lang="en-US" sz="1100" i="1" dirty="0" smtClean="0"/>
              <a:t>.</a:t>
            </a:r>
            <a:r>
              <a:rPr lang="en-US" sz="1100" dirty="0" smtClean="0"/>
              <a:t>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671A2D-2A05-6441-955B-FAEDBCDD4200}" type="slidenum">
              <a:rPr lang="en-US" smtClean="0"/>
              <a:pPr>
                <a:defRPr/>
              </a:pPr>
              <a:t>15</a:t>
            </a:fld>
            <a:endParaRPr lang="en-US"/>
          </a:p>
        </p:txBody>
      </p:sp>
    </p:spTree>
    <p:extLst>
      <p:ext uri="{BB962C8B-B14F-4D97-AF65-F5344CB8AC3E}">
        <p14:creationId xmlns:p14="http://schemas.microsoft.com/office/powerpoint/2010/main" val="200239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EB697-C1AE-44FC-AD49-780EC02B97C8}" type="slidenum">
              <a:rPr lang="en-US"/>
              <a:pPr/>
              <a:t>16</a:t>
            </a:fld>
            <a:endParaRPr lang="en-US"/>
          </a:p>
        </p:txBody>
      </p:sp>
      <p:sp>
        <p:nvSpPr>
          <p:cNvPr id="100354"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035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r>
              <a:rPr lang="en-US"/>
              <a:t>Have people suggest ways.</a:t>
            </a:r>
          </a:p>
          <a:p>
            <a:r>
              <a:rPr lang="en-US"/>
              <a:t>Coin flips; every other person “A” “B” “A” “B” etc; dividing based on last names</a:t>
            </a:r>
          </a:p>
          <a:p>
            <a:r>
              <a:rPr lang="en-US"/>
              <a:t>How do we do if we want to ensure we have the same number of people in each group?</a:t>
            </a:r>
          </a:p>
        </p:txBody>
      </p:sp>
    </p:spTree>
    <p:extLst>
      <p:ext uri="{BB962C8B-B14F-4D97-AF65-F5344CB8AC3E}">
        <p14:creationId xmlns:p14="http://schemas.microsoft.com/office/powerpoint/2010/main" val="31453741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81240" indent="-181240">
              <a:buFontTx/>
              <a:buChar char="-"/>
            </a:pPr>
            <a:r>
              <a:rPr lang="en-US" baseline="0" dirty="0" smtClean="0"/>
              <a:t>How do you minimize attrition?</a:t>
            </a:r>
          </a:p>
          <a:p>
            <a:pPr marL="181240" indent="-181240">
              <a:buFontTx/>
              <a:buChar char="-"/>
            </a:pPr>
            <a:r>
              <a:rPr lang="en-US" baseline="0" dirty="0" smtClean="0"/>
              <a:t>Tracking respondents – ensuring that right person is being surveyed</a:t>
            </a:r>
          </a:p>
          <a:p>
            <a:pPr marL="181240" indent="-181240">
              <a:buFontTx/>
              <a:buChar char="-"/>
            </a:pPr>
            <a:endParaRPr lang="en-US" baseline="0" dirty="0" smtClean="0"/>
          </a:p>
          <a:p>
            <a:pPr marL="181240" indent="-181240">
              <a:buFontTx/>
              <a:buChar char="-"/>
            </a:pPr>
            <a:r>
              <a:rPr lang="en-US" baseline="0" dirty="0" smtClean="0"/>
              <a:t>DISCUSSION – what do you guys do? Have you had bad or good experiences with attrition?</a:t>
            </a:r>
          </a:p>
          <a:p>
            <a:endParaRPr lang="en-US" dirty="0" smtClean="0"/>
          </a:p>
          <a:p>
            <a:pPr marL="171450" indent="-171450">
              <a:buFontTx/>
              <a:buChar char="-"/>
            </a:pPr>
            <a:r>
              <a:rPr lang="en-US" baseline="0" dirty="0" smtClean="0"/>
              <a:t>It is not really possible to address spillovers during data collection, must be done at design level</a:t>
            </a:r>
          </a:p>
          <a:p>
            <a:pPr marL="171450" indent="-171450">
              <a:buFontTx/>
              <a:buChar char="-"/>
            </a:pPr>
            <a:r>
              <a:rPr lang="en-US" baseline="0" dirty="0" smtClean="0"/>
              <a:t>Could randomize at cluster level</a:t>
            </a:r>
          </a:p>
          <a:p>
            <a:pPr marL="171450" indent="-171450">
              <a:buFontTx/>
              <a:buChar char="-"/>
            </a:pPr>
            <a:r>
              <a:rPr lang="en-US" baseline="0" dirty="0" smtClean="0"/>
              <a:t>Could have pure control market centers/villages to measure spillover effects</a:t>
            </a:r>
          </a:p>
          <a:p>
            <a:pPr marL="171450" indent="-171450">
              <a:buFontTx/>
              <a:buChar char="-"/>
            </a:pPr>
            <a:r>
              <a:rPr lang="en-US" baseline="0" dirty="0" smtClean="0"/>
              <a:t>Another example is DEWORMING and how spillovers were likely to occur so randomization was at school level</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9671A2D-2A05-6441-955B-FAEDBCDD4200}" type="slidenum">
              <a:rPr lang="en-US" smtClean="0"/>
              <a:pPr>
                <a:defRPr/>
              </a:pPr>
              <a:t>17</a:t>
            </a:fld>
            <a:endParaRPr lang="en-US"/>
          </a:p>
        </p:txBody>
      </p:sp>
    </p:spTree>
    <p:extLst>
      <p:ext uri="{BB962C8B-B14F-4D97-AF65-F5344CB8AC3E}">
        <p14:creationId xmlns:p14="http://schemas.microsoft.com/office/powerpoint/2010/main" val="3574261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1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5" name="Picture 4" descr="Mali picture_white.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1" b="11577"/>
          <a:stretch/>
        </p:blipFill>
        <p:spPr>
          <a:xfrm>
            <a:off x="-10754" y="2148840"/>
            <a:ext cx="13030199" cy="7680960"/>
          </a:xfrm>
          <a:prstGeom prst="rect">
            <a:avLst/>
          </a:prstGeom>
        </p:spPr>
      </p:pic>
      <p:sp>
        <p:nvSpPr>
          <p:cNvPr id="2" name="Title 1"/>
          <p:cNvSpPr>
            <a:spLocks noGrp="1"/>
          </p:cNvSpPr>
          <p:nvPr>
            <p:ph type="ctrTitle"/>
          </p:nvPr>
        </p:nvSpPr>
        <p:spPr>
          <a:xfrm>
            <a:off x="406400" y="533400"/>
            <a:ext cx="11201400" cy="1524000"/>
          </a:xfrm>
        </p:spPr>
        <p:txBody>
          <a:bodyPr anchor="t">
            <a:noAutofit/>
          </a:bodyPr>
          <a:lstStyle>
            <a:lvl1pPr algn="l">
              <a:defRPr sz="4800">
                <a:solidFill>
                  <a:srgbClr val="464748"/>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00" y="1981200"/>
            <a:ext cx="5638800" cy="1676400"/>
          </a:xfrm>
        </p:spPr>
        <p:txBody>
          <a:bodyPr anchor="ctr">
            <a:noAutofit/>
          </a:bodyPr>
          <a:lstStyle>
            <a:lvl1pPr marL="0" indent="0" algn="l">
              <a:buNone/>
              <a:defRPr sz="3200">
                <a:solidFill>
                  <a:srgbClr val="006EB9"/>
                </a:solidFill>
                <a:latin typeface="Open Sans" panose="020B0606030504020204" pitchFamily="34" charset="0"/>
                <a:ea typeface="Open Sans" panose="020B0606030504020204" pitchFamily="34" charset="0"/>
                <a:cs typeface="Open Sans" panose="020B0606030504020204" pitchFamily="34" charset="0"/>
              </a:defRPr>
            </a:lvl1pPr>
            <a:lvl2pPr marL="650230" indent="0" algn="ctr">
              <a:buNone/>
              <a:defRPr>
                <a:solidFill>
                  <a:schemeClr val="tx1">
                    <a:tint val="75000"/>
                  </a:schemeClr>
                </a:solidFill>
              </a:defRPr>
            </a:lvl2pPr>
            <a:lvl3pPr marL="1300460" indent="0" algn="ctr">
              <a:buNone/>
              <a:defRPr>
                <a:solidFill>
                  <a:schemeClr val="tx1">
                    <a:tint val="75000"/>
                  </a:schemeClr>
                </a:solidFill>
              </a:defRPr>
            </a:lvl3pPr>
            <a:lvl4pPr marL="1950690" indent="0" algn="ctr">
              <a:buNone/>
              <a:defRPr>
                <a:solidFill>
                  <a:schemeClr val="tx1">
                    <a:tint val="75000"/>
                  </a:schemeClr>
                </a:solidFill>
              </a:defRPr>
            </a:lvl4pPr>
            <a:lvl5pPr marL="2600919" indent="0" algn="ctr">
              <a:buNone/>
              <a:defRPr>
                <a:solidFill>
                  <a:schemeClr val="tx1">
                    <a:tint val="75000"/>
                  </a:schemeClr>
                </a:solidFill>
              </a:defRPr>
            </a:lvl5pPr>
            <a:lvl6pPr marL="3251149" indent="0" algn="ctr">
              <a:buNone/>
              <a:defRPr>
                <a:solidFill>
                  <a:schemeClr val="tx1">
                    <a:tint val="75000"/>
                  </a:schemeClr>
                </a:solidFill>
              </a:defRPr>
            </a:lvl6pPr>
            <a:lvl7pPr marL="3901379" indent="0" algn="ctr">
              <a:buNone/>
              <a:defRPr>
                <a:solidFill>
                  <a:schemeClr val="tx1">
                    <a:tint val="75000"/>
                  </a:schemeClr>
                </a:solidFill>
              </a:defRPr>
            </a:lvl7pPr>
            <a:lvl8pPr marL="4551609" indent="0" algn="ctr">
              <a:buNone/>
              <a:defRPr>
                <a:solidFill>
                  <a:schemeClr val="tx1">
                    <a:tint val="75000"/>
                  </a:schemeClr>
                </a:solidFill>
              </a:defRPr>
            </a:lvl8pPr>
            <a:lvl9pPr marL="5201839" indent="0" algn="ctr">
              <a:buNone/>
              <a:defRPr>
                <a:solidFill>
                  <a:schemeClr val="tx1">
                    <a:tint val="75000"/>
                  </a:schemeClr>
                </a:solidFill>
              </a:defRPr>
            </a:lvl9pPr>
          </a:lstStyle>
          <a:p>
            <a:r>
              <a:rPr lang="en-US" dirty="0" smtClean="0"/>
              <a:t>Click to edit Master subtitle style</a:t>
            </a:r>
            <a:endParaRPr lang="en-US" dirty="0"/>
          </a:p>
        </p:txBody>
      </p:sp>
      <p:pic>
        <p:nvPicPr>
          <p:cNvPr id="8" name="Picture 7" descr="IPA_Africa_(Color-RGB)-Transparent-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82600" y="4679824"/>
            <a:ext cx="2932024" cy="1416176"/>
          </a:xfrm>
          <a:prstGeom prst="rect">
            <a:avLst/>
          </a:prstGeom>
        </p:spPr>
      </p:pic>
    </p:spTree>
    <p:extLst>
      <p:ext uri="{BB962C8B-B14F-4D97-AF65-F5344CB8AC3E}">
        <p14:creationId xmlns:p14="http://schemas.microsoft.com/office/powerpoint/2010/main" val="200814553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578600" y="2276475"/>
            <a:ext cx="5775325" cy="6435725"/>
          </a:xfrm>
        </p:spPr>
        <p:txBody>
          <a:bodyPr>
            <a:normAutofit/>
          </a:bodyPr>
          <a:lstStyle>
            <a:lvl1pPr>
              <a:defRPr sz="3200"/>
            </a:lvl1pPr>
            <a:lvl2pPr>
              <a:defRPr sz="2800"/>
            </a:lvl2pPr>
            <a:lvl3pPr>
              <a:defRPr sz="24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Bor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21600" y="6997700"/>
            <a:ext cx="2557463"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9"/>
          <p:cNvPicPr>
            <a:picLocks noChangeAspect="1"/>
          </p:cNvPicPr>
          <p:nvPr userDrawn="1"/>
        </p:nvPicPr>
        <p:blipFill>
          <a:blip r:embed="rId3" cstate="print">
            <a:extLst>
              <a:ext uri="{28A0092B-C50C-407E-A947-70E740481C1C}">
                <a14:useLocalDpi xmlns:a14="http://schemas.microsoft.com/office/drawing/2010/main" val="0"/>
              </a:ext>
            </a:extLst>
          </a:blip>
          <a:srcRect l="-46" b="7660"/>
          <a:stretch>
            <a:fillRect/>
          </a:stretch>
        </p:blipFill>
        <p:spPr bwMode="auto">
          <a:xfrm>
            <a:off x="2540000" y="6997700"/>
            <a:ext cx="27019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0"/>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233988" y="6997700"/>
            <a:ext cx="2519362"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1"/>
          <p:cNvPicPr preferRelativeResize="0">
            <a:picLocks/>
          </p:cNvPicPr>
          <p:nvPr userDrawn="1"/>
        </p:nvPicPr>
        <p:blipFill>
          <a:blip r:embed="rId5" cstate="print">
            <a:extLst>
              <a:ext uri="{28A0092B-C50C-407E-A947-70E740481C1C}">
                <a14:useLocalDpi xmlns:a14="http://schemas.microsoft.com/office/drawing/2010/main" val="0"/>
              </a:ext>
            </a:extLst>
          </a:blip>
          <a:srcRect l="-360" r="398" b="9959"/>
          <a:stretch>
            <a:fillRect/>
          </a:stretch>
        </p:blipFill>
        <p:spPr bwMode="auto">
          <a:xfrm>
            <a:off x="10236200" y="6997700"/>
            <a:ext cx="27686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p:cNvPicPr>
          <p:nvPr userDrawn="1"/>
        </p:nvPicPr>
        <p:blipFill>
          <a:blip r:embed="rId6" cstate="print">
            <a:extLst>
              <a:ext uri="{28A0092B-C50C-407E-A947-70E740481C1C}">
                <a14:useLocalDpi xmlns:a14="http://schemas.microsoft.com/office/drawing/2010/main" val="0"/>
              </a:ext>
            </a:extLst>
          </a:blip>
          <a:srcRect r="-5946"/>
          <a:stretch>
            <a:fillRect/>
          </a:stretch>
        </p:blipFill>
        <p:spPr bwMode="auto">
          <a:xfrm>
            <a:off x="-22225" y="6997700"/>
            <a:ext cx="2714625"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9"/>
          <p:cNvSpPr>
            <a:spLocks noGrp="1"/>
          </p:cNvSpPr>
          <p:nvPr>
            <p:ph type="body" sz="quarter" idx="10"/>
          </p:nvPr>
        </p:nvSpPr>
        <p:spPr>
          <a:xfrm>
            <a:off x="635000" y="2590800"/>
            <a:ext cx="10591800" cy="3810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ject Map">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pic>
        <p:nvPicPr>
          <p:cNvPr id="4" name="Picture 2" descr="C:\Users\hmcannally-linz\Box Sync\IPA_Resources\IPA_Communications_Resources\07_Design Elements\02_Maps\IPA-Map_Country-Offices_2014August.jpg"/>
          <p:cNvPicPr>
            <a:picLocks noChangeAspect="1" noChangeArrowheads="1"/>
          </p:cNvPicPr>
          <p:nvPr userDrawn="1"/>
        </p:nvPicPr>
        <p:blipFill rotWithShape="1">
          <a:blip r:embed="rId2" cstate="email">
            <a:extLst>
              <a:ext uri="{28A0092B-C50C-407E-A947-70E740481C1C}">
                <a14:useLocalDpi xmlns:a14="http://schemas.microsoft.com/office/drawing/2010/main" val="0"/>
              </a:ext>
            </a:extLst>
          </a:blip>
          <a:srcRect t="3651"/>
          <a:stretch/>
        </p:blipFill>
        <p:spPr bwMode="auto">
          <a:xfrm>
            <a:off x="-325821" y="0"/>
            <a:ext cx="13975525" cy="70717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Slide_A">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69766" y="4573980"/>
            <a:ext cx="11671789" cy="2744245"/>
          </a:xfrm>
        </p:spPr>
        <p:txBody>
          <a:bodyPr lIns="0" tIns="0" rIns="0" bIns="0" numCol="1" anchor="t">
            <a:noAutofit/>
          </a:bodyPr>
          <a:lstStyle>
            <a:lvl1pPr algn="l">
              <a:defRPr sz="5700" spc="0">
                <a:solidFill>
                  <a:schemeClr val="tx1"/>
                </a:solidFill>
              </a:defRPr>
            </a:lvl1pPr>
          </a:lstStyle>
          <a:p>
            <a:r>
              <a:rPr lang="en-US" dirty="0" smtClean="0"/>
              <a:t>Click to edit Master title style</a:t>
            </a:r>
            <a:endParaRPr lang="en-US" dirty="0"/>
          </a:p>
        </p:txBody>
      </p:sp>
      <p:sp>
        <p:nvSpPr>
          <p:cNvPr id="34" name="Content Placeholder 7"/>
          <p:cNvSpPr>
            <a:spLocks noGrp="1"/>
          </p:cNvSpPr>
          <p:nvPr>
            <p:ph sz="quarter" idx="10"/>
          </p:nvPr>
        </p:nvSpPr>
        <p:spPr>
          <a:xfrm>
            <a:off x="669767" y="7559425"/>
            <a:ext cx="5777847" cy="1585151"/>
          </a:xfrm>
        </p:spPr>
        <p:txBody>
          <a:bodyPr numCol="1" anchor="b"/>
          <a:lstStyle>
            <a:lvl1pPr>
              <a:spcBef>
                <a:spcPts val="0"/>
              </a:spcBef>
              <a:spcAft>
                <a:spcPts val="0"/>
              </a:spcAft>
              <a:buNone/>
              <a:defRPr sz="2900" b="0" i="0" spc="0" baseline="0">
                <a:solidFill>
                  <a:schemeClr val="tx1"/>
                </a:solidFill>
                <a:latin typeface="Open Sans Condensed Light" charset="0"/>
                <a:ea typeface="Open Sans Condensed Light" charset="0"/>
                <a:cs typeface="Open Sans Condensed Light" charset="0"/>
              </a:defRPr>
            </a:lvl1pPr>
          </a:lstStyle>
          <a:p>
            <a:pPr lvl="0"/>
            <a:r>
              <a:rPr lang="en-US" dirty="0" smtClean="0"/>
              <a:t>Click to edit Master text styles</a:t>
            </a:r>
          </a:p>
        </p:txBody>
      </p:sp>
      <p:sp>
        <p:nvSpPr>
          <p:cNvPr id="8" name="Rectangle 7"/>
          <p:cNvSpPr/>
          <p:nvPr userDrawn="1"/>
        </p:nvSpPr>
        <p:spPr>
          <a:xfrm rot="10800000" flipV="1">
            <a:off x="-17750" y="9643492"/>
            <a:ext cx="13022550" cy="126748"/>
          </a:xfrm>
          <a:prstGeom prst="rect">
            <a:avLst/>
          </a:prstGeom>
          <a:solidFill>
            <a:srgbClr val="81B53C"/>
          </a:solidFill>
          <a:ln>
            <a:noFill/>
          </a:ln>
        </p:spPr>
        <p:style>
          <a:lnRef idx="2">
            <a:schemeClr val="accent1">
              <a:shade val="50000"/>
            </a:schemeClr>
          </a:lnRef>
          <a:fillRef idx="1">
            <a:schemeClr val="accent1"/>
          </a:fillRef>
          <a:effectRef idx="0">
            <a:schemeClr val="accent1"/>
          </a:effectRef>
          <a:fontRef idx="minor">
            <a:schemeClr val="lt1"/>
          </a:fontRef>
        </p:style>
        <p:txBody>
          <a:bodyPr lIns="109229" tIns="54616" rIns="109229" bIns="54616" numCol="1" rtlCol="0" anchor="ctr"/>
          <a:lstStyle/>
          <a:p>
            <a:pPr lvl="0" algn="ctr"/>
            <a:endParaRPr lang="en-US" sz="2300" dirty="0">
              <a:latin typeface="Arial Unicode MS" panose="020B0604020202020204" pitchFamily="34" charset="-128"/>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004800" cy="3955625"/>
          </a:xfrm>
          <a:prstGeom prst="rect">
            <a:avLst/>
          </a:prstGeom>
        </p:spPr>
      </p:pic>
      <p:pic>
        <p:nvPicPr>
          <p:cNvPr id="10" name="Picture 2" descr="C:\Users\dbatcheck\Box Sync\IPA_Resources (Niall Keleher)\IPA_Communications_Resources\06_Logos\03_Asia\01_Color\IPA_Asia_(Color-RGB).jpg"/>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9656065" y="7502774"/>
            <a:ext cx="2685491" cy="1845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658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1" orient="horz" pos="912">
          <p15:clr>
            <a:srgbClr val="FBAE40"/>
          </p15:clr>
        </p15:guide>
        <p15:guide id="2" pos="5119">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18925" cy="1625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0875" y="2276475"/>
            <a:ext cx="11703050" cy="68675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13004800" cy="190500"/>
          </a:xfrm>
          <a:prstGeom prst="rect">
            <a:avLst/>
          </a:prstGeom>
          <a:solidFill>
            <a:srgbClr val="81B53C"/>
          </a:solidFill>
          <a:ln>
            <a:noFill/>
          </a:ln>
          <a:effectLst/>
        </p:spPr>
        <p:style>
          <a:lnRef idx="1">
            <a:schemeClr val="accent1"/>
          </a:lnRef>
          <a:fillRef idx="3">
            <a:schemeClr val="accent1"/>
          </a:fillRef>
          <a:effectRef idx="2">
            <a:schemeClr val="accent1"/>
          </a:effectRef>
          <a:fontRef idx="minor">
            <a:schemeClr val="lt1"/>
          </a:fontRef>
        </p:style>
        <p:txBody>
          <a:bodyPr lIns="130046" tIns="65023" rIns="130046" bIns="65023" anchor="ctr"/>
          <a:lstStyle/>
          <a:p>
            <a:pPr algn="ctr">
              <a:defRPr/>
            </a:pPr>
            <a:endParaRPr lang="en-US" dirty="0">
              <a:solidFill>
                <a:srgbClr val="81B53C"/>
              </a:solidFill>
            </a:endParaRPr>
          </a:p>
        </p:txBody>
      </p:sp>
      <p:pic>
        <p:nvPicPr>
          <p:cNvPr id="6" name="Picture 5" descr="IPA_Africa_(Symbol).jpg"/>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11607800" y="8458200"/>
            <a:ext cx="990600" cy="990600"/>
          </a:xfrm>
          <a:prstGeom prst="rect">
            <a:avLst/>
          </a:prstGeom>
        </p:spPr>
      </p:pic>
    </p:spTree>
  </p:cSld>
  <p:clrMap bg1="lt1" tx1="dk1" bg2="lt2" tx2="dk2" accent1="accent1" accent2="accent2" accent3="accent3" accent4="accent4" accent5="accent5" accent6="accent6" hlink="hlink" folHlink="folHlink"/>
  <p:sldLayoutIdLst>
    <p:sldLayoutId id="2147483693" r:id="rId1"/>
    <p:sldLayoutId id="2147483697" r:id="rId2"/>
    <p:sldLayoutId id="2147483696" r:id="rId3"/>
    <p:sldLayoutId id="2147483699" r:id="rId4"/>
    <p:sldLayoutId id="2147483701" r:id="rId5"/>
    <p:sldLayoutId id="2147483702" r:id="rId6"/>
    <p:sldLayoutId id="2147483703" r:id="rId7"/>
    <p:sldLayoutId id="2147483704" r:id="rId8"/>
    <p:sldLayoutId id="2147483705" r:id="rId9"/>
  </p:sldLayoutIdLst>
  <p:timing>
    <p:tnLst>
      <p:par>
        <p:cTn xmlns:p14="http://schemas.microsoft.com/office/powerpoint/2010/main" id="1" dur="indefinite" restart="never" nodeType="tmRoot"/>
      </p:par>
    </p:tnLst>
  </p:timing>
  <p:hf sldNum="0" hdr="0" dt="0"/>
  <p:txStyles>
    <p:titleStyle>
      <a:lvl1pPr algn="ctr" defTabSz="914400" rtl="0" eaLnBrk="1" latinLnBrk="0" hangingPunct="1">
        <a:spcBef>
          <a:spcPct val="0"/>
        </a:spcBef>
        <a:buNone/>
        <a:defRPr sz="5400" b="1"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900" indent="-342900" algn="l" defTabSz="91440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4" Type="http://schemas.openxmlformats.org/officeDocument/2006/relationships/image" Target="../media/image19.wmf"/><Relationship Id="rId5" Type="http://schemas.openxmlformats.org/officeDocument/2006/relationships/image" Target="../media/image20.wmf"/><Relationship Id="rId6" Type="http://schemas.openxmlformats.org/officeDocument/2006/relationships/image" Target="../media/image21.wmf"/><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economics.mit.edu/files/806"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Subtitle 36"/>
          <p:cNvSpPr>
            <a:spLocks noGrp="1"/>
          </p:cNvSpPr>
          <p:nvPr>
            <p:ph sz="quarter" idx="10"/>
          </p:nvPr>
        </p:nvSpPr>
        <p:spPr/>
        <p:txBody>
          <a:bodyPr numCol="1">
            <a:normAutofit fontScale="92500" lnSpcReduction="10000"/>
          </a:bodyPr>
          <a:lstStyle/>
          <a:p>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Version 1.0 | April 2016</a:t>
            </a:r>
          </a:p>
          <a:p>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Created by: David Batcheck</a:t>
            </a:r>
          </a:p>
          <a:p>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comms@poverty-action.org</a:t>
            </a:r>
          </a:p>
          <a:p>
            <a:r>
              <a:rPr lang="en-US"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	</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2"/>
          <p:cNvSpPr txBox="1">
            <a:spLocks noChangeArrowheads="1"/>
          </p:cNvSpPr>
          <p:nvPr/>
        </p:nvSpPr>
        <p:spPr>
          <a:xfrm>
            <a:off x="482600" y="4572000"/>
            <a:ext cx="11582400" cy="1905000"/>
          </a:xfrm>
          <a:prstGeom prst="rect">
            <a:avLst/>
          </a:prstGeom>
        </p:spPr>
        <p:txBody>
          <a:bodyPr vert="horz" lIns="0" tIns="0" rIns="0" bIns="0" numCol="1" rtlCol="0" anchor="t">
            <a:noAutofit/>
          </a:bodyPr>
          <a:lstStyle>
            <a:lvl1pPr algn="l" defTabSz="914400" rtl="0" eaLnBrk="1" latinLnBrk="0" hangingPunct="1">
              <a:spcBef>
                <a:spcPct val="0"/>
              </a:spcBef>
              <a:buNone/>
              <a:defRPr sz="5700" b="1" kern="1200" spc="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sz="5400" dirty="0">
                <a:solidFill>
                  <a:schemeClr val="tx2"/>
                </a:solidFill>
              </a:rPr>
              <a:t>O</a:t>
            </a:r>
            <a:r>
              <a:rPr lang="en-US" sz="5400" dirty="0" smtClean="0">
                <a:solidFill>
                  <a:schemeClr val="tx2"/>
                </a:solidFill>
              </a:rPr>
              <a:t>verview on Randomized Controlled Trials</a:t>
            </a:r>
            <a:br>
              <a:rPr lang="en-US" sz="5400" dirty="0" smtClean="0">
                <a:solidFill>
                  <a:schemeClr val="tx2"/>
                </a:solidFill>
              </a:rPr>
            </a:br>
            <a:endParaRPr lang="en-US" sz="5400" dirty="0"/>
          </a:p>
        </p:txBody>
      </p:sp>
      <p:sp>
        <p:nvSpPr>
          <p:cNvPr id="7" name="Subtitle 8"/>
          <p:cNvSpPr txBox="1">
            <a:spLocks/>
          </p:cNvSpPr>
          <p:nvPr/>
        </p:nvSpPr>
        <p:spPr>
          <a:xfrm>
            <a:off x="558800" y="6629400"/>
            <a:ext cx="8077200" cy="1111250"/>
          </a:xfrm>
          <a:prstGeom prst="rect">
            <a:avLst/>
          </a:prstGeom>
        </p:spPr>
        <p:txBody>
          <a:bodyPr/>
          <a:lstStyle>
            <a:lvl1pPr marL="342900" indent="-342900" algn="l" defTabSz="914400" rtl="0" eaLnBrk="1" latinLnBrk="0" hangingPunct="1">
              <a:spcBef>
                <a:spcPct val="20000"/>
              </a:spcBef>
              <a:buFont typeface="Arial" pitchFamily="34" charset="0"/>
              <a:buChar char="•"/>
              <a:defRPr sz="4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42950" indent="-285750" algn="l" defTabSz="914400" rtl="0" eaLnBrk="1" latinLnBrk="0" hangingPunct="1">
              <a:spcBef>
                <a:spcPct val="20000"/>
              </a:spcBef>
              <a:buFont typeface="Arial" pitchFamily="34" charset="0"/>
              <a:buChar char="–"/>
              <a:defRPr sz="36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spcBef>
                <a:spcPct val="20000"/>
              </a:spcBef>
              <a:buFont typeface="Arial" pitchFamily="34" charset="0"/>
              <a:buChar char="•"/>
              <a:defRPr sz="32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spcBef>
                <a:spcPct val="20000"/>
              </a:spcBef>
              <a:buFont typeface="Arial"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800" dirty="0" smtClean="0">
                <a:solidFill>
                  <a:srgbClr val="1F497D"/>
                </a:solidFill>
              </a:rPr>
              <a:t>Fabrizio Santoro – Research Associate</a:t>
            </a:r>
          </a:p>
          <a:p>
            <a:pPr marL="0" indent="0">
              <a:buNone/>
            </a:pPr>
            <a:r>
              <a:rPr lang="en-US" sz="2800" dirty="0" smtClean="0">
                <a:solidFill>
                  <a:srgbClr val="1F497D"/>
                </a:solidFill>
              </a:rPr>
              <a:t>Innovations for Poverty Action (IPA), Myanmar</a:t>
            </a:r>
          </a:p>
        </p:txBody>
      </p:sp>
    </p:spTree>
    <p:extLst>
      <p:ext uri="{BB962C8B-B14F-4D97-AF65-F5344CB8AC3E}">
        <p14:creationId xmlns:p14="http://schemas.microsoft.com/office/powerpoint/2010/main" val="971704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jpeg"/>
          <p:cNvPicPr>
            <a:picLocks noGrp="1" noChangeAspect="1"/>
          </p:cNvPicPr>
          <p:nvPr>
            <p:ph idx="1"/>
          </p:nvPr>
        </p:nvPicPr>
        <p:blipFill>
          <a:blip r:embed="rId2" cstate="email">
            <a:extLst>
              <a:ext uri="{28A0092B-C50C-407E-A947-70E740481C1C}">
                <a14:useLocalDpi xmlns:a14="http://schemas.microsoft.com/office/drawing/2010/main" val="0"/>
              </a:ext>
            </a:extLst>
          </a:blip>
          <a:srcRect t="-24425" b="-24425"/>
          <a:stretch>
            <a:fillRect/>
          </a:stretch>
        </p:blipFill>
        <p:spPr>
          <a:xfrm>
            <a:off x="0" y="2224113"/>
            <a:ext cx="12855501" cy="7543800"/>
          </a:xfrm>
        </p:spPr>
      </p:pic>
      <p:sp>
        <p:nvSpPr>
          <p:cNvPr id="4" name="TextBox 3"/>
          <p:cNvSpPr txBox="1"/>
          <p:nvPr/>
        </p:nvSpPr>
        <p:spPr>
          <a:xfrm>
            <a:off x="330200" y="1524000"/>
            <a:ext cx="8610599" cy="646331"/>
          </a:xfrm>
          <a:prstGeom prst="rect">
            <a:avLst/>
          </a:prstGeom>
          <a:noFill/>
        </p:spPr>
        <p:txBody>
          <a:bodyPr wrap="square" rtlCol="0">
            <a:spAutoFit/>
          </a:bodyPr>
          <a:lstStyle/>
          <a:p>
            <a:pPr algn="ctr"/>
            <a:r>
              <a:rPr lang="en-US" sz="3600" b="1" dirty="0" smtClean="0">
                <a:solidFill>
                  <a:srgbClr val="1F497D"/>
                </a:solidFill>
                <a:latin typeface="Open sans"/>
                <a:cs typeface="Open sans"/>
              </a:rPr>
              <a:t>Correlation doesn’t imply causation!</a:t>
            </a:r>
            <a:endParaRPr lang="en-US" sz="3600" b="1" dirty="0">
              <a:solidFill>
                <a:srgbClr val="1F497D"/>
              </a:solidFill>
              <a:latin typeface="Open sans"/>
              <a:cs typeface="Open sans"/>
            </a:endParaRPr>
          </a:p>
        </p:txBody>
      </p:sp>
      <p:pic>
        <p:nvPicPr>
          <p:cNvPr id="2" name="Picture 1" descr="nicolas_cage_2011_a_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0" y="228600"/>
            <a:ext cx="2396866" cy="3200400"/>
          </a:xfrm>
          <a:prstGeom prst="rect">
            <a:avLst/>
          </a:prstGeom>
          <a:ln>
            <a:noFill/>
          </a:ln>
          <a:effectLst>
            <a:softEdge rad="112500"/>
          </a:effectLst>
        </p:spPr>
      </p:pic>
    </p:spTree>
    <p:extLst>
      <p:ext uri="{BB962C8B-B14F-4D97-AF65-F5344CB8AC3E}">
        <p14:creationId xmlns:p14="http://schemas.microsoft.com/office/powerpoint/2010/main" val="38532400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6719147"/>
            <a:ext cx="11704320" cy="1517227"/>
          </a:xfrm>
        </p:spPr>
        <p:txBody>
          <a:bodyPr>
            <a:normAutofit/>
          </a:bodyPr>
          <a:lstStyle/>
          <a:p>
            <a:r>
              <a:rPr lang="en-US" dirty="0" smtClean="0">
                <a:solidFill>
                  <a:srgbClr val="1F497D"/>
                </a:solidFill>
              </a:rPr>
              <a:t>The Identification Strategy</a:t>
            </a:r>
            <a:endParaRPr lang="en-US" dirty="0">
              <a:solidFill>
                <a:srgbClr val="1F497D"/>
              </a:solidFill>
            </a:endParaRPr>
          </a:p>
        </p:txBody>
      </p:sp>
    </p:spTree>
    <p:extLst>
      <p:ext uri="{BB962C8B-B14F-4D97-AF65-F5344CB8AC3E}">
        <p14:creationId xmlns:p14="http://schemas.microsoft.com/office/powerpoint/2010/main" val="210439145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541867"/>
            <a:ext cx="11704320" cy="982133"/>
          </a:xfrm>
        </p:spPr>
        <p:txBody>
          <a:bodyPr/>
          <a:lstStyle/>
          <a:p>
            <a:r>
              <a:rPr lang="en-US" dirty="0" smtClean="0">
                <a:solidFill>
                  <a:srgbClr val="1F497D"/>
                </a:solidFill>
              </a:rPr>
              <a:t>Identification</a:t>
            </a:r>
            <a:endParaRPr lang="en-US" dirty="0">
              <a:solidFill>
                <a:srgbClr val="1F497D"/>
              </a:solidFill>
            </a:endParaRPr>
          </a:p>
        </p:txBody>
      </p:sp>
      <p:sp>
        <p:nvSpPr>
          <p:cNvPr id="3" name="Content Placeholder 2"/>
          <p:cNvSpPr>
            <a:spLocks noGrp="1"/>
          </p:cNvSpPr>
          <p:nvPr>
            <p:ph idx="1"/>
          </p:nvPr>
        </p:nvSpPr>
        <p:spPr>
          <a:xfrm>
            <a:off x="330200" y="1828800"/>
            <a:ext cx="12674600" cy="7391400"/>
          </a:xfrm>
        </p:spPr>
        <p:txBody>
          <a:bodyPr>
            <a:normAutofit fontScale="92500" lnSpcReduction="20000"/>
          </a:bodyPr>
          <a:lstStyle/>
          <a:p>
            <a:pPr marL="0" indent="0">
              <a:lnSpc>
                <a:spcPct val="110000"/>
              </a:lnSpc>
              <a:buNone/>
            </a:pPr>
            <a:r>
              <a:rPr lang="en-US" sz="2600" dirty="0" smtClean="0"/>
              <a:t>In order to confidently say that one event causes a specific outcome we need to have an  </a:t>
            </a:r>
            <a:r>
              <a:rPr lang="en-US" sz="2600" b="1" dirty="0" smtClean="0"/>
              <a:t>identification strategy</a:t>
            </a:r>
            <a:endParaRPr lang="en-US" sz="2600" dirty="0" smtClean="0"/>
          </a:p>
          <a:p>
            <a:pPr>
              <a:lnSpc>
                <a:spcPct val="110000"/>
              </a:lnSpc>
            </a:pPr>
            <a:r>
              <a:rPr lang="en-US" sz="2600" dirty="0" smtClean="0"/>
              <a:t>Y outcome we care about (i.e. school attendance)</a:t>
            </a:r>
            <a:endParaRPr lang="en-US" sz="2600" dirty="0"/>
          </a:p>
          <a:p>
            <a:pPr>
              <a:lnSpc>
                <a:spcPct val="110000"/>
              </a:lnSpc>
            </a:pPr>
            <a:r>
              <a:rPr lang="en-US" sz="2600" dirty="0" smtClean="0"/>
              <a:t>X is some variable which influences Y (i.e. free books)</a:t>
            </a:r>
          </a:p>
          <a:p>
            <a:pPr>
              <a:lnSpc>
                <a:spcPct val="110000"/>
              </a:lnSpc>
            </a:pPr>
            <a:r>
              <a:rPr lang="en-US" sz="2600" dirty="0" smtClean="0"/>
              <a:t>How </a:t>
            </a:r>
            <a:r>
              <a:rPr lang="en-US" sz="2600" b="1" dirty="0" smtClean="0"/>
              <a:t>fairly</a:t>
            </a:r>
            <a:r>
              <a:rPr lang="en-US" sz="2600" dirty="0" smtClean="0"/>
              <a:t> can we say that free books increase attendance?</a:t>
            </a:r>
          </a:p>
          <a:p>
            <a:pPr marL="0" indent="0">
              <a:lnSpc>
                <a:spcPct val="110000"/>
              </a:lnSpc>
              <a:buNone/>
            </a:pPr>
            <a:endParaRPr lang="en-US" sz="2600" dirty="0" smtClean="0"/>
          </a:p>
          <a:p>
            <a:pPr>
              <a:lnSpc>
                <a:spcPct val="110000"/>
              </a:lnSpc>
            </a:pPr>
            <a:r>
              <a:rPr lang="en-US" sz="2600" dirty="0" smtClean="0"/>
              <a:t>We create a scenario in which we observe and measure both the factor and the outcome in a given setting – a test</a:t>
            </a:r>
          </a:p>
          <a:p>
            <a:pPr marL="0" indent="0">
              <a:lnSpc>
                <a:spcPct val="110000"/>
              </a:lnSpc>
              <a:buNone/>
            </a:pPr>
            <a:endParaRPr lang="en-US" sz="2600" b="1" dirty="0" smtClean="0"/>
          </a:p>
          <a:p>
            <a:pPr>
              <a:lnSpc>
                <a:spcPct val="110000"/>
              </a:lnSpc>
            </a:pPr>
            <a:r>
              <a:rPr lang="en-US" sz="2600" dirty="0" smtClean="0"/>
              <a:t>It can be </a:t>
            </a:r>
            <a:r>
              <a:rPr lang="en-US" sz="2600" b="1" dirty="0" smtClean="0"/>
              <a:t>difficult</a:t>
            </a:r>
            <a:r>
              <a:rPr lang="en-US" sz="2600" dirty="0" smtClean="0"/>
              <a:t>! Many outcomes are </a:t>
            </a:r>
            <a:r>
              <a:rPr lang="en-US" sz="2600" b="1" dirty="0" smtClean="0"/>
              <a:t>jointly</a:t>
            </a:r>
            <a:r>
              <a:rPr lang="en-US" sz="2600" dirty="0" smtClean="0"/>
              <a:t> determined - i.e. </a:t>
            </a:r>
            <a:r>
              <a:rPr lang="en-US" sz="2600" dirty="0" err="1" smtClean="0"/>
              <a:t>hh</a:t>
            </a:r>
            <a:r>
              <a:rPr lang="en-US" sz="2600" dirty="0" smtClean="0"/>
              <a:t> income, parents’ education and distance to school have an impact on school attendance!</a:t>
            </a:r>
          </a:p>
          <a:p>
            <a:pPr>
              <a:lnSpc>
                <a:spcPct val="110000"/>
              </a:lnSpc>
            </a:pPr>
            <a:endParaRPr lang="en-US" sz="2600" dirty="0"/>
          </a:p>
          <a:p>
            <a:pPr>
              <a:lnSpc>
                <a:spcPct val="110000"/>
              </a:lnSpc>
            </a:pPr>
            <a:r>
              <a:rPr lang="en-US" sz="2600" dirty="0"/>
              <a:t>When we </a:t>
            </a:r>
            <a:r>
              <a:rPr lang="en-US" sz="2600" dirty="0" smtClean="0"/>
              <a:t>can eliminate other factors that might contribute to that outcome</a:t>
            </a:r>
            <a:r>
              <a:rPr lang="en-US" sz="2600" dirty="0"/>
              <a:t>, we say </a:t>
            </a:r>
            <a:r>
              <a:rPr lang="en-US" sz="2600" dirty="0" smtClean="0"/>
              <a:t>have a </a:t>
            </a:r>
            <a:r>
              <a:rPr lang="en-US" sz="2600" b="1" dirty="0" smtClean="0">
                <a:solidFill>
                  <a:srgbClr val="FF0000"/>
                </a:solidFill>
              </a:rPr>
              <a:t>well </a:t>
            </a:r>
            <a:r>
              <a:rPr lang="en-US" sz="2600" b="1" dirty="0">
                <a:solidFill>
                  <a:srgbClr val="FF0000"/>
                </a:solidFill>
              </a:rPr>
              <a:t>identified </a:t>
            </a:r>
            <a:r>
              <a:rPr lang="en-US" sz="2600" b="1" dirty="0" smtClean="0">
                <a:solidFill>
                  <a:srgbClr val="FF0000"/>
                </a:solidFill>
              </a:rPr>
              <a:t>strategy:</a:t>
            </a:r>
            <a:r>
              <a:rPr lang="en-US" sz="2600" dirty="0" smtClean="0"/>
              <a:t> we can actually say that free books is increasing attendance </a:t>
            </a:r>
          </a:p>
          <a:p>
            <a:pPr marL="0" indent="0">
              <a:lnSpc>
                <a:spcPct val="110000"/>
              </a:lnSpc>
              <a:buNone/>
            </a:pPr>
            <a:endParaRPr lang="en-US" sz="2600" dirty="0" smtClean="0"/>
          </a:p>
          <a:p>
            <a:pPr>
              <a:lnSpc>
                <a:spcPct val="110000"/>
              </a:lnSpc>
            </a:pPr>
            <a:r>
              <a:rPr lang="en-US" sz="2600" b="1" dirty="0" smtClean="0"/>
              <a:t>Very valuable </a:t>
            </a:r>
            <a:r>
              <a:rPr lang="en-US" sz="2600" dirty="0" smtClean="0"/>
              <a:t>when you are able to do it: this will bring to better policy-making!</a:t>
            </a:r>
          </a:p>
          <a:p>
            <a:pPr>
              <a:lnSpc>
                <a:spcPct val="110000"/>
              </a:lnSpc>
            </a:pPr>
            <a:endParaRPr lang="en-US" sz="2600" dirty="0"/>
          </a:p>
          <a:p>
            <a:pPr>
              <a:lnSpc>
                <a:spcPct val="110000"/>
              </a:lnSpc>
            </a:pPr>
            <a:r>
              <a:rPr lang="en-US" sz="2600" dirty="0" smtClean="0"/>
              <a:t>Best identification tool: RCTs – IPA pioneered RCT methodology in economics</a:t>
            </a:r>
          </a:p>
        </p:txBody>
      </p:sp>
    </p:spTree>
    <p:extLst>
      <p:ext uri="{BB962C8B-B14F-4D97-AF65-F5344CB8AC3E}">
        <p14:creationId xmlns:p14="http://schemas.microsoft.com/office/powerpoint/2010/main" val="2458753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6719147"/>
            <a:ext cx="11704320" cy="1517227"/>
          </a:xfrm>
        </p:spPr>
        <p:txBody>
          <a:bodyPr>
            <a:normAutofit/>
          </a:bodyPr>
          <a:lstStyle/>
          <a:p>
            <a:r>
              <a:rPr lang="en-US" dirty="0" smtClean="0">
                <a:solidFill>
                  <a:srgbClr val="1F497D"/>
                </a:solidFill>
              </a:rPr>
              <a:t>IPA and RCTs</a:t>
            </a:r>
            <a:endParaRPr lang="en-US" dirty="0">
              <a:solidFill>
                <a:srgbClr val="1F497D"/>
              </a:solidFill>
            </a:endParaRPr>
          </a:p>
        </p:txBody>
      </p:sp>
    </p:spTree>
    <p:extLst>
      <p:ext uri="{BB962C8B-B14F-4D97-AF65-F5344CB8AC3E}">
        <p14:creationId xmlns:p14="http://schemas.microsoft.com/office/powerpoint/2010/main" val="27270097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04800"/>
            <a:ext cx="11718925" cy="1625600"/>
          </a:xfrm>
        </p:spPr>
        <p:txBody>
          <a:bodyPr/>
          <a:lstStyle/>
          <a:p>
            <a:r>
              <a:rPr lang="en-US" dirty="0" smtClean="0">
                <a:solidFill>
                  <a:schemeClr val="tx2"/>
                </a:solidFill>
              </a:rPr>
              <a:t>Innovations</a:t>
            </a:r>
            <a:r>
              <a:rPr lang="en-US" dirty="0" smtClean="0">
                <a:solidFill>
                  <a:srgbClr val="1F497D"/>
                </a:solidFill>
              </a:rPr>
              <a:t> for Poverty Action</a:t>
            </a:r>
            <a:endParaRPr lang="en-US" dirty="0">
              <a:solidFill>
                <a:srgbClr val="1F497D"/>
              </a:solidFill>
            </a:endParaRPr>
          </a:p>
        </p:txBody>
      </p:sp>
      <p:sp>
        <p:nvSpPr>
          <p:cNvPr id="3" name="Content Placeholder 2"/>
          <p:cNvSpPr>
            <a:spLocks noGrp="1"/>
          </p:cNvSpPr>
          <p:nvPr>
            <p:ph idx="1"/>
          </p:nvPr>
        </p:nvSpPr>
        <p:spPr/>
        <p:txBody>
          <a:bodyPr>
            <a:normAutofit/>
          </a:bodyPr>
          <a:lstStyle/>
          <a:p>
            <a:r>
              <a:rPr lang="en-US" sz="2900" dirty="0" smtClean="0"/>
              <a:t>founded </a:t>
            </a:r>
            <a:r>
              <a:rPr lang="en-US" sz="2900" dirty="0"/>
              <a:t>in </a:t>
            </a:r>
            <a:r>
              <a:rPr lang="en-US" sz="2900" dirty="0" smtClean="0"/>
              <a:t>2002 by Yale professor Dean </a:t>
            </a:r>
            <a:r>
              <a:rPr lang="en-US" sz="2900" dirty="0" err="1" smtClean="0"/>
              <a:t>Karlan</a:t>
            </a:r>
            <a:endParaRPr lang="en-US" sz="2900" dirty="0" smtClean="0"/>
          </a:p>
          <a:p>
            <a:r>
              <a:rPr lang="en-US" sz="2900" dirty="0"/>
              <a:t>extensive network of more than 400 </a:t>
            </a:r>
            <a:r>
              <a:rPr lang="en-US" sz="2900" dirty="0" smtClean="0"/>
              <a:t>economists from </a:t>
            </a:r>
            <a:r>
              <a:rPr lang="en-US" sz="2900" dirty="0"/>
              <a:t>among the top </a:t>
            </a:r>
            <a:r>
              <a:rPr lang="en-US" sz="2900" dirty="0" smtClean="0"/>
              <a:t>universities</a:t>
            </a:r>
          </a:p>
          <a:p>
            <a:r>
              <a:rPr lang="en-US" sz="2900" dirty="0"/>
              <a:t>o</a:t>
            </a:r>
            <a:r>
              <a:rPr lang="en-US" sz="2900" dirty="0" smtClean="0"/>
              <a:t>ver 240 evaluations in progress</a:t>
            </a:r>
          </a:p>
          <a:p>
            <a:r>
              <a:rPr lang="en-US" sz="2900" dirty="0" smtClean="0"/>
              <a:t>20 country offices</a:t>
            </a:r>
          </a:p>
          <a:p>
            <a:endParaRPr lang="en-US" sz="2900" dirty="0" smtClean="0"/>
          </a:p>
          <a:p>
            <a:pPr marL="0" indent="0">
              <a:buNone/>
            </a:pPr>
            <a:r>
              <a:rPr lang="en-US" sz="2900" dirty="0" smtClean="0"/>
              <a:t>Mission:</a:t>
            </a:r>
          </a:p>
          <a:p>
            <a:pPr marL="400050" lvl="1" indent="0">
              <a:lnSpc>
                <a:spcPct val="110000"/>
              </a:lnSpc>
              <a:buNone/>
            </a:pPr>
            <a:r>
              <a:rPr lang="en-US" sz="2900" dirty="0" smtClean="0"/>
              <a:t>1</a:t>
            </a:r>
            <a:r>
              <a:rPr lang="en-US" sz="2900" dirty="0"/>
              <a:t>. </a:t>
            </a:r>
            <a:r>
              <a:rPr lang="en-US" sz="2900" dirty="0" smtClean="0"/>
              <a:t>To create </a:t>
            </a:r>
            <a:r>
              <a:rPr lang="en-US" sz="2900" b="1" dirty="0"/>
              <a:t>high quality </a:t>
            </a:r>
            <a:r>
              <a:rPr lang="en-US" sz="2900" dirty="0" smtClean="0"/>
              <a:t>evidence: </a:t>
            </a:r>
            <a:r>
              <a:rPr lang="en-US" sz="2900" dirty="0"/>
              <a:t>specialize </a:t>
            </a:r>
            <a:r>
              <a:rPr lang="en-US" sz="2900" dirty="0" smtClean="0"/>
              <a:t>in randomized controlled trials (RCTs) to test central economic theories</a:t>
            </a:r>
          </a:p>
          <a:p>
            <a:pPr marL="400050" lvl="1" indent="0">
              <a:lnSpc>
                <a:spcPct val="110000"/>
              </a:lnSpc>
              <a:buNone/>
            </a:pPr>
            <a:r>
              <a:rPr lang="en-US" sz="2900" dirty="0" smtClean="0"/>
              <a:t>2</a:t>
            </a:r>
            <a:r>
              <a:rPr lang="en-US" sz="2900" dirty="0"/>
              <a:t>. </a:t>
            </a:r>
            <a:r>
              <a:rPr lang="en-US" sz="2900" dirty="0" smtClean="0"/>
              <a:t>To help </a:t>
            </a:r>
            <a:r>
              <a:rPr lang="en-US" sz="2900" dirty="0"/>
              <a:t>turn that evidence </a:t>
            </a:r>
            <a:r>
              <a:rPr lang="en-US" sz="2900" b="1" dirty="0"/>
              <a:t>into </a:t>
            </a:r>
            <a:r>
              <a:rPr lang="en-US" sz="2900" b="1" dirty="0" smtClean="0"/>
              <a:t>better cost-effective </a:t>
            </a:r>
            <a:r>
              <a:rPr lang="en-US" sz="2900" b="1" dirty="0"/>
              <a:t>programs and policies for the </a:t>
            </a:r>
            <a:r>
              <a:rPr lang="en-US" sz="2900" b="1" dirty="0" smtClean="0"/>
              <a:t>poor </a:t>
            </a:r>
          </a:p>
          <a:p>
            <a:pPr marL="400050" lvl="1" indent="0">
              <a:lnSpc>
                <a:spcPct val="110000"/>
              </a:lnSpc>
              <a:buNone/>
            </a:pPr>
            <a:endParaRPr lang="en-US" sz="2800" dirty="0"/>
          </a:p>
          <a:p>
            <a:endParaRPr lang="en-US" sz="3200" dirty="0"/>
          </a:p>
        </p:txBody>
      </p:sp>
    </p:spTree>
    <p:extLst>
      <p:ext uri="{BB962C8B-B14F-4D97-AF65-F5344CB8AC3E}">
        <p14:creationId xmlns:p14="http://schemas.microsoft.com/office/powerpoint/2010/main" val="95519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100" dirty="0" smtClean="0">
                <a:solidFill>
                  <a:schemeClr val="tx2"/>
                </a:solidFill>
              </a:rPr>
              <a:t>What is a Randomized Controlled Trial (RCT)? </a:t>
            </a:r>
            <a:endParaRPr lang="en-US" sz="5100" dirty="0">
              <a:solidFill>
                <a:schemeClr val="tx2"/>
              </a:solidFill>
            </a:endParaRPr>
          </a:p>
        </p:txBody>
      </p:sp>
      <p:sp>
        <p:nvSpPr>
          <p:cNvPr id="3" name="Content Placeholder 2"/>
          <p:cNvSpPr>
            <a:spLocks noGrp="1"/>
          </p:cNvSpPr>
          <p:nvPr>
            <p:ph idx="1"/>
          </p:nvPr>
        </p:nvSpPr>
        <p:spPr>
          <a:xfrm>
            <a:off x="406400" y="2362200"/>
            <a:ext cx="12268199" cy="7238999"/>
          </a:xfrm>
        </p:spPr>
        <p:txBody>
          <a:bodyPr>
            <a:noAutofit/>
          </a:bodyPr>
          <a:lstStyle/>
          <a:p>
            <a:r>
              <a:rPr lang="en-US" sz="2700" b="1" dirty="0" smtClean="0"/>
              <a:t>Gold standard </a:t>
            </a:r>
            <a:r>
              <a:rPr lang="en-US" sz="2700" dirty="0" smtClean="0"/>
              <a:t>– best identification strategy</a:t>
            </a:r>
            <a:endParaRPr lang="en-US" sz="2700" b="1" dirty="0" smtClean="0"/>
          </a:p>
          <a:p>
            <a:pPr marL="0" indent="0">
              <a:buNone/>
            </a:pPr>
            <a:endParaRPr lang="en-US" sz="2700" dirty="0" smtClean="0"/>
          </a:p>
          <a:p>
            <a:r>
              <a:rPr lang="en-US" sz="2700" b="1" dirty="0" smtClean="0"/>
              <a:t>Randomly</a:t>
            </a:r>
            <a:r>
              <a:rPr lang="en-US" sz="2700" dirty="0" smtClean="0"/>
              <a:t> assign eligible units (people, firms, schools) to receive or not receive a treatment/intervention</a:t>
            </a:r>
          </a:p>
          <a:p>
            <a:pPr marL="0" indent="0">
              <a:buNone/>
            </a:pPr>
            <a:endParaRPr lang="en-US" sz="2700" dirty="0" smtClean="0"/>
          </a:p>
          <a:p>
            <a:r>
              <a:rPr lang="en-US" sz="2700" dirty="0"/>
              <a:t>Random assignment </a:t>
            </a:r>
            <a:r>
              <a:rPr lang="en-US" sz="2700" dirty="0" smtClean="0"/>
              <a:t>ensures </a:t>
            </a:r>
            <a:r>
              <a:rPr lang="en-US" sz="2700" dirty="0"/>
              <a:t>that participants in both groups are </a:t>
            </a:r>
            <a:r>
              <a:rPr lang="en-US" sz="2700" b="1" dirty="0"/>
              <a:t>comparable</a:t>
            </a:r>
            <a:r>
              <a:rPr lang="en-US" sz="2700" dirty="0"/>
              <a:t> at the outset of the </a:t>
            </a:r>
            <a:r>
              <a:rPr lang="en-US" sz="2700" dirty="0" smtClean="0"/>
              <a:t>study (ex. </a:t>
            </a:r>
            <a:r>
              <a:rPr lang="en-US" sz="2700" dirty="0"/>
              <a:t>s</a:t>
            </a:r>
            <a:r>
              <a:rPr lang="en-US" sz="2700" dirty="0" smtClean="0"/>
              <a:t>imilar proportion of educated/uneducated) – self-selection in programs is based on criteria that often contribute to the final outcome</a:t>
            </a:r>
          </a:p>
          <a:p>
            <a:pPr marL="0" indent="0">
              <a:buNone/>
            </a:pPr>
            <a:endParaRPr lang="en-US" sz="2700" dirty="0" smtClean="0"/>
          </a:p>
          <a:p>
            <a:r>
              <a:rPr lang="en-US" sz="2700" dirty="0" smtClean="0"/>
              <a:t>RCTs are </a:t>
            </a:r>
            <a:r>
              <a:rPr lang="en-US" sz="2700" dirty="0"/>
              <a:t>ideal for answering </a:t>
            </a:r>
            <a:r>
              <a:rPr lang="en-US" sz="2700" b="1" dirty="0"/>
              <a:t>causal</a:t>
            </a:r>
            <a:r>
              <a:rPr lang="en-US" sz="2700" dirty="0"/>
              <a:t> </a:t>
            </a:r>
            <a:r>
              <a:rPr lang="en-US" sz="2700" dirty="0" smtClean="0"/>
              <a:t>questions - they </a:t>
            </a:r>
            <a:r>
              <a:rPr lang="en-US" sz="2700" dirty="0"/>
              <a:t>create two </a:t>
            </a:r>
            <a:r>
              <a:rPr lang="en-US" sz="2700" dirty="0" smtClean="0"/>
              <a:t>groups </a:t>
            </a:r>
            <a:r>
              <a:rPr lang="en-US" sz="2700" dirty="0"/>
              <a:t>that, on average, are virtually identical to each other</a:t>
            </a:r>
          </a:p>
          <a:p>
            <a:pPr lvl="1"/>
            <a:r>
              <a:rPr lang="en-US" sz="2700" b="1" dirty="0" smtClean="0"/>
              <a:t>Before</a:t>
            </a:r>
            <a:r>
              <a:rPr lang="en-US" sz="2700" dirty="0" smtClean="0"/>
              <a:t> the program identical to each other</a:t>
            </a:r>
          </a:p>
          <a:p>
            <a:pPr lvl="1"/>
            <a:r>
              <a:rPr lang="en-US" sz="2700" b="1" dirty="0" smtClean="0"/>
              <a:t>After</a:t>
            </a:r>
            <a:r>
              <a:rPr lang="en-US" sz="2700" dirty="0" smtClean="0"/>
              <a:t> the program we expect a difference caused by the program</a:t>
            </a:r>
          </a:p>
          <a:p>
            <a:pPr lvl="1"/>
            <a:r>
              <a:rPr lang="en-US" sz="2700" dirty="0" smtClean="0"/>
              <a:t>Difference in outcomes </a:t>
            </a:r>
            <a:r>
              <a:rPr lang="en-US" sz="2700" dirty="0"/>
              <a:t> </a:t>
            </a:r>
            <a:r>
              <a:rPr lang="en-US" sz="2700" dirty="0" smtClean="0"/>
              <a:t>can be </a:t>
            </a:r>
            <a:r>
              <a:rPr lang="en-US" sz="2700" b="1" dirty="0" smtClean="0"/>
              <a:t>causally</a:t>
            </a:r>
            <a:r>
              <a:rPr lang="en-US" sz="2700" dirty="0" smtClean="0"/>
              <a:t> attributable to the program!</a:t>
            </a:r>
            <a:endParaRPr lang="en-US" sz="2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6801" y="325120"/>
            <a:ext cx="3237653" cy="2600960"/>
            <a:chOff x="2160" y="144"/>
            <a:chExt cx="1434" cy="1152"/>
          </a:xfrm>
        </p:grpSpPr>
        <p:pic>
          <p:nvPicPr>
            <p:cNvPr id="99331" name="Picture 3"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2" y="336"/>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32" name="Picture 4"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64" y="288"/>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33" name="Picture 5"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92" y="72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34" name="Picture 6"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400" y="192"/>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35" name="Picture 7"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36" y="14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36" name="Picture 8"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95" y="288"/>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37" name="Picture 9"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20" y="288"/>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38" name="Picture 10"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60" y="720"/>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39" name="Picture 11"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256" y="384"/>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40" name="Picture 12"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360" y="672"/>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41" name="Picture 13"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48" y="576"/>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42" name="Picture 14"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24" y="432"/>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43" name="Picture 15"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90" y="432"/>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44" name="Picture 16"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168" y="72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45" name="Picture 17"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790" y="816"/>
              <a:ext cx="234" cy="480"/>
            </a:xfrm>
            <a:prstGeom prst="rect">
              <a:avLst/>
            </a:prstGeom>
            <a:noFill/>
            <a:extLst>
              <a:ext uri="{909E8E84-426E-40dd-AFC4-6F175D3DCCD1}">
                <a14:hiddenFill xmlns:a14="http://schemas.microsoft.com/office/drawing/2010/main">
                  <a:solidFill>
                    <a:srgbClr val="FFFFFF"/>
                  </a:solidFill>
                </a14:hiddenFill>
              </a:ext>
            </a:extLst>
          </p:spPr>
        </p:pic>
      </p:grpSp>
      <p:pic>
        <p:nvPicPr>
          <p:cNvPr id="99346" name="Picture 18"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610774" y="1517227"/>
            <a:ext cx="546382" cy="108373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19"/>
          <p:cNvGrpSpPr>
            <a:grpSpLocks/>
          </p:cNvGrpSpPr>
          <p:nvPr/>
        </p:nvGrpSpPr>
        <p:grpSpPr bwMode="auto">
          <a:xfrm>
            <a:off x="8102600" y="5486400"/>
            <a:ext cx="3034453" cy="4009813"/>
            <a:chOff x="720" y="960"/>
            <a:chExt cx="818" cy="1008"/>
          </a:xfrm>
        </p:grpSpPr>
        <p:pic>
          <p:nvPicPr>
            <p:cNvPr id="99348" name="Picture 20"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 y="1392"/>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49" name="Picture 21"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6" y="1152"/>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50" name="Picture 22"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56" y="96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51" name="Picture 23"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2" y="1200"/>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52" name="Picture 24"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6" y="1200"/>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53" name="Picture 25"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4" y="1152"/>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54" name="Picture 26"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4" y="1488"/>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55" name="Picture 27"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4" y="1392"/>
              <a:ext cx="242" cy="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 name="Group 28"/>
          <p:cNvGrpSpPr>
            <a:grpSpLocks/>
          </p:cNvGrpSpPr>
          <p:nvPr/>
        </p:nvGrpSpPr>
        <p:grpSpPr bwMode="auto">
          <a:xfrm>
            <a:off x="3878863" y="1539804"/>
            <a:ext cx="5066454" cy="885049"/>
            <a:chOff x="1718" y="682"/>
            <a:chExt cx="2244" cy="392"/>
          </a:xfrm>
        </p:grpSpPr>
        <p:sp>
          <p:nvSpPr>
            <p:cNvPr id="99357" name="Text Box 29"/>
            <p:cNvSpPr txBox="1">
              <a:spLocks noChangeArrowheads="1"/>
            </p:cNvSpPr>
            <p:nvPr/>
          </p:nvSpPr>
          <p:spPr bwMode="auto">
            <a:xfrm>
              <a:off x="1718" y="682"/>
              <a:ext cx="266"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600">
                  <a:sym typeface="Wingdings 3" pitchFamily="18" charset="2"/>
                </a:rPr>
                <a:t></a:t>
              </a:r>
            </a:p>
          </p:txBody>
        </p:sp>
        <p:sp>
          <p:nvSpPr>
            <p:cNvPr id="99358" name="Text Box 30"/>
            <p:cNvSpPr txBox="1">
              <a:spLocks noChangeArrowheads="1"/>
            </p:cNvSpPr>
            <p:nvPr/>
          </p:nvSpPr>
          <p:spPr bwMode="auto">
            <a:xfrm>
              <a:off x="3696" y="720"/>
              <a:ext cx="266"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4600">
                  <a:sym typeface="Wingdings 3" pitchFamily="18" charset="2"/>
                </a:rPr>
                <a:t></a:t>
              </a:r>
            </a:p>
          </p:txBody>
        </p:sp>
      </p:grpSp>
      <p:sp>
        <p:nvSpPr>
          <p:cNvPr id="99359" name="Text Box 31"/>
          <p:cNvSpPr txBox="1">
            <a:spLocks noChangeArrowheads="1"/>
          </p:cNvSpPr>
          <p:nvPr/>
        </p:nvSpPr>
        <p:spPr bwMode="auto">
          <a:xfrm>
            <a:off x="10007600" y="4419600"/>
            <a:ext cx="2123493" cy="12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spAutoFit/>
          </a:bodyPr>
          <a:lstStyle/>
          <a:p>
            <a:r>
              <a:rPr lang="en-US" sz="3600" dirty="0">
                <a:cs typeface="Times New Roman" pitchFamily="18" charset="0"/>
              </a:rPr>
              <a:t>Receives </a:t>
            </a:r>
          </a:p>
          <a:p>
            <a:r>
              <a:rPr lang="en-US" sz="3600" dirty="0">
                <a:cs typeface="Times New Roman" pitchFamily="18" charset="0"/>
              </a:rPr>
              <a:t>treatment</a:t>
            </a:r>
          </a:p>
        </p:txBody>
      </p:sp>
      <p:sp>
        <p:nvSpPr>
          <p:cNvPr id="99360" name="Text Box 32"/>
          <p:cNvSpPr txBox="1">
            <a:spLocks noChangeArrowheads="1"/>
          </p:cNvSpPr>
          <p:nvPr/>
        </p:nvSpPr>
        <p:spPr bwMode="auto">
          <a:xfrm>
            <a:off x="1397000" y="4724400"/>
            <a:ext cx="1878910" cy="1347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spAutoFit/>
          </a:bodyPr>
          <a:lstStyle/>
          <a:p>
            <a:r>
              <a:rPr lang="en-US" sz="3600" dirty="0">
                <a:cs typeface="Times New Roman" pitchFamily="18" charset="0"/>
              </a:rPr>
              <a:t>Receives</a:t>
            </a:r>
            <a:r>
              <a:rPr lang="en-US" dirty="0">
                <a:cs typeface="Times New Roman" pitchFamily="18" charset="0"/>
              </a:rPr>
              <a:t> </a:t>
            </a:r>
          </a:p>
          <a:p>
            <a:r>
              <a:rPr lang="en-US" sz="3600" dirty="0">
                <a:cs typeface="Times New Roman" pitchFamily="18" charset="0"/>
              </a:rPr>
              <a:t>placebo</a:t>
            </a:r>
          </a:p>
        </p:txBody>
      </p:sp>
      <p:grpSp>
        <p:nvGrpSpPr>
          <p:cNvPr id="5" name="Group 33"/>
          <p:cNvGrpSpPr>
            <a:grpSpLocks/>
          </p:cNvGrpSpPr>
          <p:nvPr/>
        </p:nvGrpSpPr>
        <p:grpSpPr bwMode="auto">
          <a:xfrm>
            <a:off x="1842347" y="1733973"/>
            <a:ext cx="9758116" cy="2492587"/>
            <a:chOff x="816" y="768"/>
            <a:chExt cx="4322" cy="1104"/>
          </a:xfrm>
        </p:grpSpPr>
        <p:grpSp>
          <p:nvGrpSpPr>
            <p:cNvPr id="6" name="Group 34"/>
            <p:cNvGrpSpPr>
              <a:grpSpLocks/>
            </p:cNvGrpSpPr>
            <p:nvPr/>
          </p:nvGrpSpPr>
          <p:grpSpPr bwMode="auto">
            <a:xfrm>
              <a:off x="4320" y="768"/>
              <a:ext cx="818" cy="1008"/>
              <a:chOff x="4320" y="768"/>
              <a:chExt cx="818" cy="1008"/>
            </a:xfrm>
          </p:grpSpPr>
          <p:pic>
            <p:nvPicPr>
              <p:cNvPr id="99363" name="Picture 35"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0" y="86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64" name="Picture 36"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60" y="768"/>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65" name="Picture 37"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64" y="110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66" name="Picture 38"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20" y="1104"/>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67" name="Picture 39"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52" y="96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68" name="Picture 40"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04" y="120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69" name="Picture 41"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6" y="110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70" name="Picture 42"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8" y="1296"/>
                <a:ext cx="242" cy="4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43"/>
            <p:cNvGrpSpPr>
              <a:grpSpLocks/>
            </p:cNvGrpSpPr>
            <p:nvPr/>
          </p:nvGrpSpPr>
          <p:grpSpPr bwMode="auto">
            <a:xfrm>
              <a:off x="816" y="864"/>
              <a:ext cx="818" cy="1008"/>
              <a:chOff x="720" y="960"/>
              <a:chExt cx="818" cy="1008"/>
            </a:xfrm>
          </p:grpSpPr>
          <p:pic>
            <p:nvPicPr>
              <p:cNvPr id="99372" name="Picture 44"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0" y="1392"/>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73" name="Picture 45"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6" y="1152"/>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74" name="Picture 46"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56" y="96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75" name="Picture 47"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2" y="1200"/>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76" name="Picture 48"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96" y="1200"/>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77" name="Picture 49"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4" y="1152"/>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78" name="Picture 50"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64" y="1488"/>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79" name="Picture 51"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4" y="1392"/>
                <a:ext cx="242" cy="480"/>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8" name="Group 52"/>
          <p:cNvGrpSpPr>
            <a:grpSpLocks/>
          </p:cNvGrpSpPr>
          <p:nvPr/>
        </p:nvGrpSpPr>
        <p:grpSpPr bwMode="auto">
          <a:xfrm>
            <a:off x="1950721" y="6719147"/>
            <a:ext cx="1846862" cy="2275840"/>
            <a:chOff x="4320" y="768"/>
            <a:chExt cx="818" cy="1008"/>
          </a:xfrm>
        </p:grpSpPr>
        <p:pic>
          <p:nvPicPr>
            <p:cNvPr id="99381" name="Picture 53"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20" y="86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82" name="Picture 54"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60" y="768"/>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83" name="Picture 55"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64" y="110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84" name="Picture 56"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320" y="1104"/>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85" name="Picture 57" descr="C:\Program Files\Microsoft Office\Clipart\standard\stddir1\bd00003_.wmf"/>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52" y="96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86" name="Picture 58" descr="C:\Program Files\Microsoft Office\Clipart\standard\stddir1\bd00004_.wmf"/>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04" y="1200"/>
              <a:ext cx="234" cy="480"/>
            </a:xfrm>
            <a:prstGeom prst="rect">
              <a:avLst/>
            </a:prstGeom>
            <a:noFill/>
            <a:extLst>
              <a:ext uri="{909E8E84-426E-40dd-AFC4-6F175D3DCCD1}">
                <a14:hiddenFill xmlns:a14="http://schemas.microsoft.com/office/drawing/2010/main">
                  <a:solidFill>
                    <a:srgbClr val="FFFFFF"/>
                  </a:solidFill>
                </a14:hiddenFill>
              </a:ext>
            </a:extLst>
          </p:spPr>
        </p:pic>
        <p:pic>
          <p:nvPicPr>
            <p:cNvPr id="99387" name="Picture 59" descr="C:\Program Files\Microsoft Office\Clipart\standard\stddir1\bd00001_.wmf"/>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96" y="1104"/>
              <a:ext cx="242" cy="480"/>
            </a:xfrm>
            <a:prstGeom prst="rect">
              <a:avLst/>
            </a:prstGeom>
            <a:noFill/>
            <a:extLst>
              <a:ext uri="{909E8E84-426E-40dd-AFC4-6F175D3DCCD1}">
                <a14:hiddenFill xmlns:a14="http://schemas.microsoft.com/office/drawing/2010/main">
                  <a:solidFill>
                    <a:srgbClr val="FFFFFF"/>
                  </a:solidFill>
                </a14:hiddenFill>
              </a:ext>
            </a:extLst>
          </p:spPr>
        </p:pic>
        <p:pic>
          <p:nvPicPr>
            <p:cNvPr id="99388" name="Picture 60" descr="C:\Program Files\Microsoft Office\Clipart\standard\stddir1\bd00002_.wm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68" y="1296"/>
              <a:ext cx="242" cy="480"/>
            </a:xfrm>
            <a:prstGeom prst="rect">
              <a:avLst/>
            </a:prstGeom>
            <a:noFill/>
            <a:extLst>
              <a:ext uri="{909E8E84-426E-40dd-AFC4-6F175D3DCCD1}">
                <a14:hiddenFill xmlns:a14="http://schemas.microsoft.com/office/drawing/2010/main">
                  <a:solidFill>
                    <a:srgbClr val="FFFFFF"/>
                  </a:solidFill>
                </a14:hiddenFill>
              </a:ext>
            </a:extLst>
          </p:spPr>
        </p:pic>
      </p:grpSp>
      <p:sp>
        <p:nvSpPr>
          <p:cNvPr id="99389" name="Line 61"/>
          <p:cNvSpPr>
            <a:spLocks noChangeShapeType="1"/>
          </p:cNvSpPr>
          <p:nvPr/>
        </p:nvSpPr>
        <p:spPr bwMode="auto">
          <a:xfrm>
            <a:off x="2492587" y="4334934"/>
            <a:ext cx="0" cy="433493"/>
          </a:xfrm>
          <a:prstGeom prst="line">
            <a:avLst/>
          </a:prstGeom>
          <a:noFill/>
          <a:ln w="34925">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lstStyle/>
          <a:p>
            <a:endParaRPr lang="en-US"/>
          </a:p>
        </p:txBody>
      </p:sp>
      <p:sp>
        <p:nvSpPr>
          <p:cNvPr id="99390" name="Line 62"/>
          <p:cNvSpPr>
            <a:spLocks noChangeShapeType="1"/>
          </p:cNvSpPr>
          <p:nvPr/>
        </p:nvSpPr>
        <p:spPr bwMode="auto">
          <a:xfrm>
            <a:off x="10728960" y="4009814"/>
            <a:ext cx="0" cy="433493"/>
          </a:xfrm>
          <a:prstGeom prst="line">
            <a:avLst/>
          </a:prstGeom>
          <a:noFill/>
          <a:ln w="34925">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lstStyle/>
          <a:p>
            <a:endParaRPr lang="en-US"/>
          </a:p>
        </p:txBody>
      </p:sp>
      <p:sp>
        <p:nvSpPr>
          <p:cNvPr id="99391" name="Line 63"/>
          <p:cNvSpPr>
            <a:spLocks noChangeShapeType="1"/>
          </p:cNvSpPr>
          <p:nvPr/>
        </p:nvSpPr>
        <p:spPr bwMode="auto">
          <a:xfrm>
            <a:off x="2275840" y="6177280"/>
            <a:ext cx="0" cy="433493"/>
          </a:xfrm>
          <a:prstGeom prst="line">
            <a:avLst/>
          </a:prstGeom>
          <a:noFill/>
          <a:ln w="34925">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lstStyle/>
          <a:p>
            <a:endParaRPr lang="en-US"/>
          </a:p>
        </p:txBody>
      </p:sp>
      <p:sp>
        <p:nvSpPr>
          <p:cNvPr id="99392" name="Line 64"/>
          <p:cNvSpPr>
            <a:spLocks noChangeShapeType="1"/>
          </p:cNvSpPr>
          <p:nvPr/>
        </p:nvSpPr>
        <p:spPr bwMode="auto">
          <a:xfrm rot="2750552">
            <a:off x="10621717" y="5742659"/>
            <a:ext cx="2257" cy="433493"/>
          </a:xfrm>
          <a:prstGeom prst="line">
            <a:avLst/>
          </a:prstGeom>
          <a:noFill/>
          <a:ln w="34925">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lstStyle/>
          <a:p>
            <a:endParaRPr lang="en-US"/>
          </a:p>
        </p:txBody>
      </p:sp>
      <p:sp>
        <p:nvSpPr>
          <p:cNvPr id="99393" name="Text Box 65"/>
          <p:cNvSpPr txBox="1">
            <a:spLocks noChangeArrowheads="1"/>
          </p:cNvSpPr>
          <p:nvPr/>
        </p:nvSpPr>
        <p:spPr bwMode="auto">
          <a:xfrm>
            <a:off x="3991384" y="3034454"/>
            <a:ext cx="4983651" cy="123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spAutoFit/>
          </a:bodyPr>
          <a:lstStyle/>
          <a:p>
            <a:pPr algn="ctr"/>
            <a:r>
              <a:rPr lang="en-US" sz="3600" dirty="0">
                <a:cs typeface="Times New Roman" pitchFamily="18" charset="0"/>
              </a:rPr>
              <a:t> Random assignment into</a:t>
            </a:r>
          </a:p>
          <a:p>
            <a:pPr algn="ctr"/>
            <a:r>
              <a:rPr lang="en-US" sz="3600" dirty="0">
                <a:cs typeface="Times New Roman" pitchFamily="18" charset="0"/>
              </a:rPr>
              <a:t>treatment groups</a:t>
            </a:r>
          </a:p>
        </p:txBody>
      </p:sp>
      <p:sp>
        <p:nvSpPr>
          <p:cNvPr id="9" name="TextBox 8"/>
          <p:cNvSpPr txBox="1"/>
          <p:nvPr/>
        </p:nvSpPr>
        <p:spPr>
          <a:xfrm>
            <a:off x="3911600" y="8305800"/>
            <a:ext cx="4038599" cy="1200329"/>
          </a:xfrm>
          <a:prstGeom prst="rect">
            <a:avLst/>
          </a:prstGeom>
          <a:noFill/>
        </p:spPr>
        <p:txBody>
          <a:bodyPr wrap="square" rtlCol="0">
            <a:spAutoFit/>
          </a:bodyPr>
          <a:lstStyle/>
          <a:p>
            <a:pPr algn="ctr"/>
            <a:r>
              <a:rPr lang="en-US" sz="3600" dirty="0" smtClean="0"/>
              <a:t>Comparison of outcomes</a:t>
            </a:r>
          </a:p>
        </p:txBody>
      </p:sp>
      <p:sp>
        <p:nvSpPr>
          <p:cNvPr id="68" name="Line 64"/>
          <p:cNvSpPr>
            <a:spLocks noChangeShapeType="1"/>
          </p:cNvSpPr>
          <p:nvPr/>
        </p:nvSpPr>
        <p:spPr bwMode="auto">
          <a:xfrm rot="2750552" flipH="1">
            <a:off x="3642789" y="8749046"/>
            <a:ext cx="613819" cy="147463"/>
          </a:xfrm>
          <a:prstGeom prst="line">
            <a:avLst/>
          </a:prstGeom>
          <a:noFill/>
          <a:ln w="34925">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lstStyle/>
          <a:p>
            <a:endParaRPr lang="en-US"/>
          </a:p>
        </p:txBody>
      </p:sp>
      <p:sp>
        <p:nvSpPr>
          <p:cNvPr id="69" name="Line 64"/>
          <p:cNvSpPr>
            <a:spLocks noChangeShapeType="1"/>
          </p:cNvSpPr>
          <p:nvPr/>
        </p:nvSpPr>
        <p:spPr bwMode="auto">
          <a:xfrm rot="2750552" flipV="1">
            <a:off x="7758505" y="8574324"/>
            <a:ext cx="148594" cy="590563"/>
          </a:xfrm>
          <a:prstGeom prst="line">
            <a:avLst/>
          </a:prstGeom>
          <a:noFill/>
          <a:ln w="34925">
            <a:solidFill>
              <a:schemeClr val="tx1"/>
            </a:solidFill>
            <a:round/>
            <a:headEnd/>
            <a:tailEnd type="triangle" w="med"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30046" tIns="65023" rIns="130046" bIns="65023"/>
          <a:lstStyle/>
          <a:p>
            <a:endParaRPr lang="en-US"/>
          </a:p>
        </p:txBody>
      </p:sp>
    </p:spTree>
    <p:extLst>
      <p:ext uri="{BB962C8B-B14F-4D97-AF65-F5344CB8AC3E}">
        <p14:creationId xmlns:p14="http://schemas.microsoft.com/office/powerpoint/2010/main" val="35707523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939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9393">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9938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99360">
                                            <p:txEl>
                                              <p:pRg st="0" end="0"/>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99360">
                                            <p:txEl>
                                              <p:pRg st="1" end="1"/>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9939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99390"/>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99359">
                                            <p:txEl>
                                              <p:pRg st="0" end="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99359">
                                            <p:txEl>
                                              <p:pRg st="1" end="1"/>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3"/>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9939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6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59" grpId="0" build="p" autoUpdateAnimBg="0"/>
      <p:bldP spid="99360" grpId="0" build="p" autoUpdateAnimBg="0"/>
      <p:bldP spid="99389" grpId="0" animBg="1"/>
      <p:bldP spid="99390" grpId="0" animBg="1"/>
      <p:bldP spid="99391" grpId="0" animBg="1"/>
      <p:bldP spid="99392" grpId="0" animBg="1"/>
      <p:bldP spid="99393" grpId="0" build="p" autoUpdateAnimBg="0"/>
      <p:bldP spid="68" grpId="0" animBg="1"/>
      <p:bldP spid="6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18925" cy="1285875"/>
          </a:xfrm>
        </p:spPr>
        <p:txBody>
          <a:bodyPr>
            <a:normAutofit/>
          </a:bodyPr>
          <a:lstStyle/>
          <a:p>
            <a:r>
              <a:rPr lang="en-US" sz="5100" dirty="0" smtClean="0">
                <a:solidFill>
                  <a:schemeClr val="tx2"/>
                </a:solidFill>
              </a:rPr>
              <a:t>Pitfalls of RCT</a:t>
            </a:r>
            <a:endParaRPr lang="en-US" sz="5100" dirty="0">
              <a:solidFill>
                <a:schemeClr val="tx2"/>
              </a:solidFill>
            </a:endParaRPr>
          </a:p>
        </p:txBody>
      </p:sp>
      <p:sp>
        <p:nvSpPr>
          <p:cNvPr id="3" name="Content Placeholder 2"/>
          <p:cNvSpPr>
            <a:spLocks noGrp="1"/>
          </p:cNvSpPr>
          <p:nvPr>
            <p:ph idx="1"/>
          </p:nvPr>
        </p:nvSpPr>
        <p:spPr>
          <a:xfrm>
            <a:off x="635000" y="1905000"/>
            <a:ext cx="11703050" cy="6638925"/>
          </a:xfrm>
        </p:spPr>
        <p:txBody>
          <a:bodyPr>
            <a:normAutofit/>
          </a:bodyPr>
          <a:lstStyle/>
          <a:p>
            <a:pPr marL="457200" lvl="1" indent="0">
              <a:lnSpc>
                <a:spcPct val="110000"/>
              </a:lnSpc>
              <a:buNone/>
            </a:pPr>
            <a:r>
              <a:rPr lang="en-US" sz="3200" b="1" dirty="0" smtClean="0"/>
              <a:t>Attrition </a:t>
            </a:r>
          </a:p>
          <a:p>
            <a:pPr lvl="2">
              <a:lnSpc>
                <a:spcPct val="110000"/>
              </a:lnSpc>
            </a:pPr>
            <a:r>
              <a:rPr lang="en-US" sz="2800" dirty="0" smtClean="0"/>
              <a:t>A big problem if unequal across groups – control people are less motivated to remain in the study</a:t>
            </a:r>
          </a:p>
          <a:p>
            <a:pPr lvl="2">
              <a:lnSpc>
                <a:spcPct val="110000"/>
              </a:lnSpc>
            </a:pPr>
            <a:r>
              <a:rPr lang="en-US" sz="2800" dirty="0" smtClean="0"/>
              <a:t>You don</a:t>
            </a:r>
            <a:r>
              <a:rPr lang="uk-UA" sz="2800" dirty="0" smtClean="0"/>
              <a:t>’</a:t>
            </a:r>
            <a:r>
              <a:rPr lang="en-US" sz="2800" dirty="0" smtClean="0"/>
              <a:t>t know if the portion that you lost had some characteristics that might influence that outcome</a:t>
            </a:r>
          </a:p>
          <a:p>
            <a:pPr marL="914400" lvl="2" indent="0">
              <a:lnSpc>
                <a:spcPct val="110000"/>
              </a:lnSpc>
              <a:buNone/>
            </a:pPr>
            <a:endParaRPr lang="en-US" sz="2800" dirty="0"/>
          </a:p>
          <a:p>
            <a:pPr marL="457200" lvl="1" indent="0">
              <a:lnSpc>
                <a:spcPct val="110000"/>
              </a:lnSpc>
              <a:buNone/>
            </a:pPr>
            <a:r>
              <a:rPr lang="en-US" sz="3200" b="1" dirty="0"/>
              <a:t>Implementation </a:t>
            </a:r>
            <a:r>
              <a:rPr lang="en-US" sz="3200" b="1" dirty="0" smtClean="0"/>
              <a:t>fidelity </a:t>
            </a:r>
          </a:p>
          <a:p>
            <a:pPr lvl="2">
              <a:lnSpc>
                <a:spcPct val="110000"/>
              </a:lnSpc>
            </a:pPr>
            <a:r>
              <a:rPr lang="en-US" sz="2800" dirty="0" smtClean="0"/>
              <a:t>Monitoring!</a:t>
            </a:r>
          </a:p>
          <a:p>
            <a:pPr marL="914400" lvl="2" indent="0">
              <a:lnSpc>
                <a:spcPct val="110000"/>
              </a:lnSpc>
              <a:buNone/>
            </a:pPr>
            <a:endParaRPr lang="en-US" sz="2800" dirty="0"/>
          </a:p>
          <a:p>
            <a:pPr marL="457200" lvl="1" indent="0">
              <a:lnSpc>
                <a:spcPct val="110000"/>
              </a:lnSpc>
              <a:buNone/>
            </a:pPr>
            <a:r>
              <a:rPr lang="en-US" sz="3200" b="1" dirty="0"/>
              <a:t>Spill over </a:t>
            </a:r>
            <a:r>
              <a:rPr lang="en-US" sz="3200" b="1" dirty="0" smtClean="0"/>
              <a:t>effects</a:t>
            </a:r>
          </a:p>
          <a:p>
            <a:pPr lvl="2">
              <a:lnSpc>
                <a:spcPct val="110000"/>
              </a:lnSpc>
            </a:pPr>
            <a:r>
              <a:rPr lang="en-US" sz="2800" dirty="0" smtClean="0"/>
              <a:t>Participants do not conform to the treatment/control for whatever reasons</a:t>
            </a:r>
          </a:p>
          <a:p>
            <a:pPr marL="0" indent="0">
              <a:lnSpc>
                <a:spcPct val="110000"/>
              </a:lnSpc>
              <a:buNone/>
            </a:pPr>
            <a:endParaRPr lang="en-US" sz="3600" dirty="0"/>
          </a:p>
          <a:p>
            <a:pPr>
              <a:lnSpc>
                <a:spcPct val="110000"/>
              </a:lnSpc>
              <a:buNone/>
            </a:pPr>
            <a:endParaRPr lang="en-US" sz="3600" dirty="0" smtClean="0"/>
          </a:p>
          <a:p>
            <a:pPr>
              <a:lnSpc>
                <a:spcPct val="110000"/>
              </a:lnSpc>
            </a:pPr>
            <a:endParaRPr lang="en-US" sz="3600" dirty="0" smtClean="0"/>
          </a:p>
          <a:p>
            <a:pPr>
              <a:lnSpc>
                <a:spcPct val="110000"/>
              </a:lnSpc>
            </a:pPr>
            <a:endParaRPr lang="en-US" sz="3600" dirty="0"/>
          </a:p>
        </p:txBody>
      </p:sp>
      <p:sp>
        <p:nvSpPr>
          <p:cNvPr id="4" name="TextBox 3"/>
          <p:cNvSpPr txBox="1"/>
          <p:nvPr/>
        </p:nvSpPr>
        <p:spPr>
          <a:xfrm>
            <a:off x="-2802042" y="5867400"/>
            <a:ext cx="184666" cy="754053"/>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153997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18925" cy="1209675"/>
          </a:xfrm>
        </p:spPr>
        <p:txBody>
          <a:bodyPr/>
          <a:lstStyle/>
          <a:p>
            <a:r>
              <a:rPr lang="en-US" dirty="0" smtClean="0">
                <a:solidFill>
                  <a:srgbClr val="1F497D"/>
                </a:solidFill>
              </a:rPr>
              <a:t>When RCTs are not possible</a:t>
            </a:r>
            <a:endParaRPr lang="en-US" dirty="0">
              <a:solidFill>
                <a:srgbClr val="1F497D"/>
              </a:solidFill>
            </a:endParaRPr>
          </a:p>
        </p:txBody>
      </p:sp>
      <p:sp>
        <p:nvSpPr>
          <p:cNvPr id="3" name="Content Placeholder 2"/>
          <p:cNvSpPr>
            <a:spLocks noGrp="1"/>
          </p:cNvSpPr>
          <p:nvPr>
            <p:ph idx="1"/>
          </p:nvPr>
        </p:nvSpPr>
        <p:spPr>
          <a:xfrm>
            <a:off x="650875" y="1828801"/>
            <a:ext cx="11703050" cy="7239000"/>
          </a:xfrm>
        </p:spPr>
        <p:txBody>
          <a:bodyPr>
            <a:noAutofit/>
          </a:bodyPr>
          <a:lstStyle/>
          <a:p>
            <a:pPr marL="0" indent="0">
              <a:buNone/>
            </a:pPr>
            <a:r>
              <a:rPr lang="en-US" sz="2800" dirty="0"/>
              <a:t>Randomized experiments are often implausible</a:t>
            </a:r>
          </a:p>
          <a:p>
            <a:pPr lvl="1"/>
            <a:r>
              <a:rPr lang="en-US" sz="2800" b="1" dirty="0"/>
              <a:t>Cost reasons</a:t>
            </a:r>
          </a:p>
          <a:p>
            <a:pPr lvl="2"/>
            <a:r>
              <a:rPr lang="en-US" sz="2800" dirty="0"/>
              <a:t>Even small RCTs are expensive</a:t>
            </a:r>
          </a:p>
          <a:p>
            <a:pPr lvl="1"/>
            <a:r>
              <a:rPr lang="en-US" sz="2800" b="1" dirty="0"/>
              <a:t>Moral reasons </a:t>
            </a:r>
          </a:p>
          <a:p>
            <a:pPr lvl="2"/>
            <a:r>
              <a:rPr lang="en-US" sz="2800" dirty="0"/>
              <a:t>U</a:t>
            </a:r>
            <a:r>
              <a:rPr lang="en-US" sz="2800" dirty="0" smtClean="0"/>
              <a:t>ncomfortable to give benefit to someone while preventing others</a:t>
            </a:r>
            <a:endParaRPr lang="en-US" sz="2800" dirty="0"/>
          </a:p>
          <a:p>
            <a:pPr lvl="1"/>
            <a:r>
              <a:rPr lang="en-US" sz="2800" b="1" dirty="0"/>
              <a:t>Logistical reasons</a:t>
            </a:r>
          </a:p>
          <a:p>
            <a:pPr lvl="2"/>
            <a:r>
              <a:rPr lang="en-US" sz="2800" dirty="0"/>
              <a:t>We can’t randomly assign good institutions, or favorable geography, or social norms, or</a:t>
            </a:r>
            <a:r>
              <a:rPr lang="en-US" sz="2800" dirty="0" smtClean="0"/>
              <a:t>…</a:t>
            </a:r>
          </a:p>
          <a:p>
            <a:pPr marL="457200" lvl="1" indent="0">
              <a:buNone/>
            </a:pPr>
            <a:endParaRPr lang="en-US" sz="2800" b="1" dirty="0" smtClean="0"/>
          </a:p>
          <a:p>
            <a:pPr marL="0" indent="0">
              <a:buNone/>
            </a:pPr>
            <a:r>
              <a:rPr lang="en-US" sz="2800" b="1" dirty="0" smtClean="0"/>
              <a:t>Chief criticism</a:t>
            </a:r>
            <a:r>
              <a:rPr lang="en-US" sz="2800" dirty="0" smtClean="0"/>
              <a:t>: external validity bias!</a:t>
            </a:r>
          </a:p>
          <a:p>
            <a:r>
              <a:rPr lang="en-US" sz="2400" dirty="0" smtClean="0"/>
              <a:t>Carry programs across settings, populations – ex. microfinance program from India to Peru</a:t>
            </a:r>
          </a:p>
          <a:p>
            <a:pPr marL="0" indent="0">
              <a:buNone/>
            </a:pPr>
            <a:endParaRPr lang="en-US" sz="2400" dirty="0"/>
          </a:p>
          <a:p>
            <a:pPr marL="0" indent="0">
              <a:buNone/>
            </a:pPr>
            <a:r>
              <a:rPr lang="en-US" sz="2800" b="1" dirty="0" smtClean="0"/>
              <a:t>Despite this, RCTs are considered the best tool and we’re happy to show you our current experience with it!</a:t>
            </a:r>
            <a:endParaRPr lang="en-US" sz="28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References</a:t>
            </a:r>
            <a:endParaRPr lang="en-US" dirty="0">
              <a:solidFill>
                <a:srgbClr val="1F497D"/>
              </a:solidFill>
            </a:endParaRPr>
          </a:p>
        </p:txBody>
      </p:sp>
      <p:sp>
        <p:nvSpPr>
          <p:cNvPr id="3" name="Content Placeholder 2"/>
          <p:cNvSpPr>
            <a:spLocks noGrp="1"/>
          </p:cNvSpPr>
          <p:nvPr>
            <p:ph idx="1"/>
          </p:nvPr>
        </p:nvSpPr>
        <p:spPr>
          <a:xfrm>
            <a:off x="650875" y="2971800"/>
            <a:ext cx="11703050" cy="6172200"/>
          </a:xfrm>
        </p:spPr>
        <p:txBody>
          <a:bodyPr>
            <a:normAutofit/>
          </a:bodyPr>
          <a:lstStyle/>
          <a:p>
            <a:r>
              <a:rPr lang="en-GB" sz="2800" dirty="0" err="1" smtClean="0"/>
              <a:t>Duflo</a:t>
            </a:r>
            <a:r>
              <a:rPr lang="en-GB" sz="2800" dirty="0" smtClean="0"/>
              <a:t>, </a:t>
            </a:r>
            <a:r>
              <a:rPr lang="en-GB" sz="2800" dirty="0" err="1" smtClean="0"/>
              <a:t>Glennerster</a:t>
            </a:r>
            <a:r>
              <a:rPr lang="en-GB" sz="2800" dirty="0" smtClean="0"/>
              <a:t>, &amp; Kremer. (Jan 2007). </a:t>
            </a:r>
            <a:r>
              <a:rPr lang="en-GB" sz="2800" i="1" dirty="0" smtClean="0"/>
              <a:t>Using Randomization in Development Economics Research: A </a:t>
            </a:r>
            <a:r>
              <a:rPr lang="en-GB" sz="2800" i="1" dirty="0" err="1" smtClean="0"/>
              <a:t>ToolKit</a:t>
            </a:r>
            <a:r>
              <a:rPr lang="en-GB" sz="2800" dirty="0" smtClean="0"/>
              <a:t>. Discussion Paper Series No.6059.Center for Economic Policy Research. Retrieved from </a:t>
            </a:r>
            <a:r>
              <a:rPr lang="en-GB" sz="2800" dirty="0" smtClean="0">
                <a:hlinkClick r:id="rId2"/>
              </a:rPr>
              <a:t>http://economics.mit.edu/files/806</a:t>
            </a:r>
            <a:endParaRPr lang="en-GB" sz="2800" dirty="0" smtClean="0"/>
          </a:p>
          <a:p>
            <a:pPr marL="0" indent="0">
              <a:buNone/>
            </a:pPr>
            <a:endParaRPr lang="en-GB" sz="2800" dirty="0" smtClean="0"/>
          </a:p>
          <a:p>
            <a:r>
              <a:rPr lang="en-GB" sz="2800" dirty="0" err="1" smtClean="0"/>
              <a:t>Imbens</a:t>
            </a:r>
            <a:r>
              <a:rPr lang="en-GB" sz="2800" dirty="0" smtClean="0"/>
              <a:t> </a:t>
            </a:r>
            <a:r>
              <a:rPr lang="en-GB" sz="2800" dirty="0"/>
              <a:t>and </a:t>
            </a:r>
            <a:r>
              <a:rPr lang="en-GB" sz="2800" dirty="0" smtClean="0"/>
              <a:t>Rubin, </a:t>
            </a:r>
            <a:r>
              <a:rPr lang="en-GB" sz="2800" i="1" dirty="0"/>
              <a:t>Causal Inference for Statistics Social and biomedical Sciences </a:t>
            </a:r>
          </a:p>
          <a:p>
            <a:pPr marL="0" indent="0">
              <a:buNone/>
            </a:pPr>
            <a:endParaRPr lang="en-GB" sz="2800" dirty="0" smtClean="0"/>
          </a:p>
          <a:p>
            <a:endParaRPr lang="en-GB" sz="28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Outline</a:t>
            </a:r>
            <a:endParaRPr lang="en-US" dirty="0">
              <a:solidFill>
                <a:schemeClr val="tx2"/>
              </a:solidFill>
            </a:endParaRPr>
          </a:p>
        </p:txBody>
      </p:sp>
      <p:sp>
        <p:nvSpPr>
          <p:cNvPr id="3" name="Content Placeholder 2"/>
          <p:cNvSpPr>
            <a:spLocks noGrp="1"/>
          </p:cNvSpPr>
          <p:nvPr>
            <p:ph idx="1"/>
          </p:nvPr>
        </p:nvSpPr>
        <p:spPr>
          <a:xfrm>
            <a:off x="650875" y="2667000"/>
            <a:ext cx="11703050" cy="6477000"/>
          </a:xfrm>
        </p:spPr>
        <p:txBody>
          <a:bodyPr/>
          <a:lstStyle/>
          <a:p>
            <a:pPr>
              <a:lnSpc>
                <a:spcPct val="110000"/>
              </a:lnSpc>
            </a:pPr>
            <a:r>
              <a:rPr lang="en-US" dirty="0" smtClean="0">
                <a:solidFill>
                  <a:schemeClr val="tx2"/>
                </a:solidFill>
              </a:rPr>
              <a:t>Economics as a Science</a:t>
            </a:r>
          </a:p>
          <a:p>
            <a:pPr>
              <a:lnSpc>
                <a:spcPct val="110000"/>
              </a:lnSpc>
            </a:pPr>
            <a:r>
              <a:rPr lang="en-US" dirty="0" smtClean="0">
                <a:solidFill>
                  <a:schemeClr val="tx2"/>
                </a:solidFill>
              </a:rPr>
              <a:t>What is causality?</a:t>
            </a:r>
          </a:p>
          <a:p>
            <a:pPr>
              <a:lnSpc>
                <a:spcPct val="110000"/>
              </a:lnSpc>
            </a:pPr>
            <a:r>
              <a:rPr lang="en-US" dirty="0" smtClean="0">
                <a:solidFill>
                  <a:schemeClr val="tx2"/>
                </a:solidFill>
              </a:rPr>
              <a:t>The identification strategy</a:t>
            </a:r>
          </a:p>
          <a:p>
            <a:pPr>
              <a:lnSpc>
                <a:spcPct val="110000"/>
              </a:lnSpc>
            </a:pPr>
            <a:r>
              <a:rPr lang="en-US" dirty="0" smtClean="0">
                <a:solidFill>
                  <a:schemeClr val="tx2"/>
                </a:solidFill>
              </a:rPr>
              <a:t>IPA and RCTs</a:t>
            </a:r>
          </a:p>
          <a:p>
            <a:pPr lvl="1">
              <a:lnSpc>
                <a:spcPct val="110000"/>
              </a:lnSpc>
            </a:pPr>
            <a:r>
              <a:rPr lang="en-US" dirty="0" smtClean="0">
                <a:solidFill>
                  <a:schemeClr val="tx2"/>
                </a:solidFill>
              </a:rPr>
              <a:t>Basic features</a:t>
            </a:r>
          </a:p>
          <a:p>
            <a:pPr lvl="1">
              <a:lnSpc>
                <a:spcPct val="110000"/>
              </a:lnSpc>
            </a:pPr>
            <a:r>
              <a:rPr lang="en-US" dirty="0" smtClean="0">
                <a:solidFill>
                  <a:schemeClr val="tx2"/>
                </a:solidFill>
              </a:rPr>
              <a:t>Pitfalls of RCTs</a:t>
            </a:r>
          </a:p>
          <a:p>
            <a:pPr lvl="1">
              <a:lnSpc>
                <a:spcPct val="110000"/>
              </a:lnSpc>
            </a:pPr>
            <a:r>
              <a:rPr lang="en-US" dirty="0" smtClean="0">
                <a:solidFill>
                  <a:schemeClr val="tx2"/>
                </a:solidFill>
              </a:rPr>
              <a:t>Critiques of RCTs</a:t>
            </a:r>
          </a:p>
          <a:p>
            <a:pPr marL="457200" lvl="1" indent="0">
              <a:lnSpc>
                <a:spcPct val="110000"/>
              </a:lnSpc>
              <a:buNone/>
            </a:pPr>
            <a:endParaRPr lang="en-US" dirty="0">
              <a:solidFill>
                <a:schemeClr val="tx2"/>
              </a:solidFill>
            </a:endParaRPr>
          </a:p>
        </p:txBody>
      </p:sp>
    </p:spTree>
    <p:extLst>
      <p:ext uri="{BB962C8B-B14F-4D97-AF65-F5344CB8AC3E}">
        <p14:creationId xmlns:p14="http://schemas.microsoft.com/office/powerpoint/2010/main" val="18250601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F497D"/>
                </a:solidFill>
              </a:rPr>
              <a:t>Thank you!</a:t>
            </a:r>
            <a:endParaRPr lang="en-US" dirty="0">
              <a:solidFill>
                <a:srgbClr val="1F497D"/>
              </a:solidFill>
            </a:endParaRPr>
          </a:p>
        </p:txBody>
      </p:sp>
      <p:pic>
        <p:nvPicPr>
          <p:cNvPr id="4" name="Content Placeholder 3" descr="raised_hands_w640.jpeg"/>
          <p:cNvPicPr>
            <a:picLocks noGrp="1" noChangeAspect="1"/>
          </p:cNvPicPr>
          <p:nvPr>
            <p:ph idx="1"/>
          </p:nvPr>
        </p:nvPicPr>
        <p:blipFill>
          <a:blip r:embed="rId2">
            <a:extLst>
              <a:ext uri="{28A0092B-C50C-407E-A947-70E740481C1C}">
                <a14:useLocalDpi xmlns:a14="http://schemas.microsoft.com/office/drawing/2010/main" val="0"/>
              </a:ext>
            </a:extLst>
          </a:blip>
          <a:srcRect l="1140" r="1140"/>
          <a:stretch>
            <a:fillRect/>
          </a:stretch>
        </p:blipFill>
        <p:spPr>
          <a:xfrm>
            <a:off x="1244601" y="2743201"/>
            <a:ext cx="10058399" cy="5902420"/>
          </a:xfrm>
        </p:spPr>
      </p:pic>
      <p:sp>
        <p:nvSpPr>
          <p:cNvPr id="5" name="TextBox 4"/>
          <p:cNvSpPr txBox="1"/>
          <p:nvPr/>
        </p:nvSpPr>
        <p:spPr>
          <a:xfrm>
            <a:off x="4826000" y="2514600"/>
            <a:ext cx="3365324" cy="830997"/>
          </a:xfrm>
          <a:prstGeom prst="rect">
            <a:avLst/>
          </a:prstGeom>
          <a:noFill/>
        </p:spPr>
        <p:txBody>
          <a:bodyPr wrap="none" rtlCol="0">
            <a:spAutoFit/>
          </a:bodyPr>
          <a:lstStyle/>
          <a:p>
            <a:r>
              <a:rPr lang="en-US" sz="4800" b="1" dirty="0" smtClean="0">
                <a:solidFill>
                  <a:srgbClr val="1F497D"/>
                </a:solidFill>
                <a:latin typeface="Open Sans" panose="020B0606030504020204" pitchFamily="34" charset="0"/>
                <a:ea typeface="Open Sans" panose="020B0606030504020204" pitchFamily="34" charset="0"/>
                <a:cs typeface="Open Sans" panose="020B0606030504020204" pitchFamily="34" charset="0"/>
              </a:rPr>
              <a:t>Questions</a:t>
            </a:r>
            <a:r>
              <a:rPr lang="en-US" sz="4000" dirty="0">
                <a:solidFill>
                  <a:srgbClr val="1F497D"/>
                </a:solidFill>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6719147"/>
            <a:ext cx="11704320" cy="1517227"/>
          </a:xfrm>
        </p:spPr>
        <p:txBody>
          <a:bodyPr>
            <a:normAutofit/>
          </a:bodyPr>
          <a:lstStyle/>
          <a:p>
            <a:r>
              <a:rPr lang="en-US" dirty="0" smtClean="0">
                <a:solidFill>
                  <a:srgbClr val="1F497D"/>
                </a:solidFill>
              </a:rPr>
              <a:t>Economics as a Science</a:t>
            </a:r>
            <a:endParaRPr lang="en-US" dirty="0">
              <a:solidFill>
                <a:srgbClr val="1F497D"/>
              </a:solidFill>
            </a:endParaRPr>
          </a:p>
        </p:txBody>
      </p:sp>
    </p:spTree>
    <p:extLst>
      <p:ext uri="{BB962C8B-B14F-4D97-AF65-F5344CB8AC3E}">
        <p14:creationId xmlns:p14="http://schemas.microsoft.com/office/powerpoint/2010/main" val="35623363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18925" cy="1514475"/>
          </a:xfrm>
        </p:spPr>
        <p:txBody>
          <a:bodyPr/>
          <a:lstStyle/>
          <a:p>
            <a:r>
              <a:rPr lang="en-US" dirty="0" smtClean="0">
                <a:solidFill>
                  <a:srgbClr val="1F497D"/>
                </a:solidFill>
              </a:rPr>
              <a:t>Economics as a Science</a:t>
            </a:r>
            <a:endParaRPr lang="en-US" dirty="0">
              <a:solidFill>
                <a:srgbClr val="1F497D"/>
              </a:solidFill>
            </a:endParaRPr>
          </a:p>
        </p:txBody>
      </p:sp>
      <p:sp>
        <p:nvSpPr>
          <p:cNvPr id="3" name="Content Placeholder 2"/>
          <p:cNvSpPr>
            <a:spLocks noGrp="1"/>
          </p:cNvSpPr>
          <p:nvPr>
            <p:ph idx="1"/>
          </p:nvPr>
        </p:nvSpPr>
        <p:spPr>
          <a:xfrm>
            <a:off x="650875" y="2057400"/>
            <a:ext cx="11703050" cy="7086600"/>
          </a:xfrm>
        </p:spPr>
        <p:txBody>
          <a:bodyPr>
            <a:normAutofit fontScale="92500" lnSpcReduction="10000"/>
          </a:bodyPr>
          <a:lstStyle/>
          <a:p>
            <a:r>
              <a:rPr lang="en-US" sz="3600" dirty="0" smtClean="0"/>
              <a:t>Economics historically more interested in theory</a:t>
            </a:r>
          </a:p>
          <a:p>
            <a:pPr marL="0" indent="0">
              <a:buNone/>
            </a:pPr>
            <a:endParaRPr lang="en-US" sz="3600" dirty="0" smtClean="0"/>
          </a:p>
          <a:p>
            <a:r>
              <a:rPr lang="en-US" sz="3600" dirty="0" smtClean="0"/>
              <a:t>In the last 20 years: </a:t>
            </a:r>
            <a:r>
              <a:rPr lang="en-US" sz="3600" b="1" dirty="0" smtClean="0"/>
              <a:t>Revolution of Testing</a:t>
            </a:r>
          </a:p>
          <a:p>
            <a:pPr marL="0" indent="0">
              <a:buNone/>
            </a:pPr>
            <a:endParaRPr lang="en-US" sz="3600" b="1" dirty="0" smtClean="0"/>
          </a:p>
          <a:p>
            <a:r>
              <a:rPr lang="en-US" sz="3600" dirty="0" smtClean="0"/>
              <a:t>Scientific Method approach:</a:t>
            </a:r>
          </a:p>
          <a:p>
            <a:pPr lvl="1">
              <a:lnSpc>
                <a:spcPct val="110000"/>
              </a:lnSpc>
            </a:pPr>
            <a:r>
              <a:rPr lang="en-US" sz="3200" dirty="0">
                <a:sym typeface="Symbol"/>
              </a:rPr>
              <a:t>Propose </a:t>
            </a:r>
            <a:r>
              <a:rPr lang="en-US" sz="3200" b="1" dirty="0">
                <a:sym typeface="Symbol"/>
              </a:rPr>
              <a:t>hypothesis </a:t>
            </a:r>
          </a:p>
          <a:p>
            <a:pPr lvl="1">
              <a:lnSpc>
                <a:spcPct val="110000"/>
              </a:lnSpc>
            </a:pPr>
            <a:r>
              <a:rPr lang="en-US" sz="3200" dirty="0">
                <a:sym typeface="Symbol"/>
              </a:rPr>
              <a:t>Come up with means of testing hypothesis using </a:t>
            </a:r>
            <a:r>
              <a:rPr lang="en-US" sz="3200" b="1" dirty="0">
                <a:sym typeface="Symbol"/>
              </a:rPr>
              <a:t>real world data</a:t>
            </a:r>
          </a:p>
          <a:p>
            <a:pPr lvl="1">
              <a:lnSpc>
                <a:spcPct val="110000"/>
              </a:lnSpc>
            </a:pPr>
            <a:r>
              <a:rPr lang="en-US" sz="3200" dirty="0">
                <a:sym typeface="Symbol"/>
              </a:rPr>
              <a:t>Reject hypothesis if test fails; consider it plausible if test </a:t>
            </a:r>
            <a:r>
              <a:rPr lang="en-US" sz="3200" dirty="0" smtClean="0">
                <a:sym typeface="Symbol"/>
              </a:rPr>
              <a:t>passes</a:t>
            </a:r>
          </a:p>
          <a:p>
            <a:pPr lvl="1">
              <a:lnSpc>
                <a:spcPct val="110000"/>
              </a:lnSpc>
            </a:pPr>
            <a:r>
              <a:rPr lang="en-US" sz="3200" dirty="0" smtClean="0">
                <a:sym typeface="Symbol"/>
              </a:rPr>
              <a:t>Quantify the impact of the program</a:t>
            </a:r>
            <a:endParaRPr lang="en-US" sz="3200" dirty="0">
              <a:sym typeface="Symbol"/>
            </a:endParaRPr>
          </a:p>
          <a:p>
            <a:pPr lvl="1">
              <a:lnSpc>
                <a:spcPct val="110000"/>
              </a:lnSpc>
            </a:pPr>
            <a:r>
              <a:rPr lang="en-US" sz="3200" dirty="0">
                <a:sym typeface="Symbol"/>
              </a:rPr>
              <a:t>Iterate to better understand the </a:t>
            </a:r>
            <a:r>
              <a:rPr lang="en-US" sz="3200" dirty="0" smtClean="0">
                <a:sym typeface="Symbol"/>
              </a:rPr>
              <a:t>world</a:t>
            </a:r>
          </a:p>
          <a:p>
            <a:pPr marL="457200" lvl="1" indent="0">
              <a:lnSpc>
                <a:spcPct val="110000"/>
              </a:lnSpc>
              <a:buNone/>
            </a:pPr>
            <a:endParaRPr lang="en-US" sz="3200" dirty="0" smtClean="0">
              <a:sym typeface="Symbol"/>
            </a:endParaRPr>
          </a:p>
          <a:p>
            <a:r>
              <a:rPr lang="en-US" sz="3200" dirty="0" smtClean="0"/>
              <a:t>Economics plays a key role in directly informing policy-making</a:t>
            </a:r>
            <a:endParaRPr lang="en-US" sz="3600" dirty="0" smtClean="0"/>
          </a:p>
        </p:txBody>
      </p:sp>
    </p:spTree>
    <p:extLst>
      <p:ext uri="{BB962C8B-B14F-4D97-AF65-F5344CB8AC3E}">
        <p14:creationId xmlns:p14="http://schemas.microsoft.com/office/powerpoint/2010/main" val="20740230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a:srcRect/>
          <a:stretch>
            <a:fillRect/>
          </a:stretch>
        </p:blipFill>
        <p:spPr bwMode="auto">
          <a:xfrm>
            <a:off x="9103360" y="1300480"/>
            <a:ext cx="3335196" cy="4443307"/>
          </a:xfrm>
          <a:prstGeom prst="rect">
            <a:avLst/>
          </a:prstGeom>
          <a:noFill/>
          <a:ln w="9525">
            <a:noFill/>
            <a:miter lim="800000"/>
            <a:headEnd/>
            <a:tailEnd/>
          </a:ln>
          <a:effectLst/>
        </p:spPr>
      </p:pic>
      <p:sp>
        <p:nvSpPr>
          <p:cNvPr id="5" name="TextBox 4"/>
          <p:cNvSpPr txBox="1"/>
          <p:nvPr/>
        </p:nvSpPr>
        <p:spPr>
          <a:xfrm>
            <a:off x="9064248" y="5837343"/>
            <a:ext cx="3514455" cy="1547088"/>
          </a:xfrm>
          <a:prstGeom prst="rect">
            <a:avLst/>
          </a:prstGeom>
          <a:noFill/>
        </p:spPr>
        <p:txBody>
          <a:bodyPr wrap="none" lIns="130046" tIns="65023" rIns="130046" bIns="65023" rtlCol="0">
            <a:spAutoFit/>
          </a:bodyPr>
          <a:lstStyle/>
          <a:p>
            <a:pPr algn="ctr"/>
            <a:r>
              <a:rPr lang="en-US" sz="2300" dirty="0"/>
              <a:t>Esther </a:t>
            </a:r>
            <a:r>
              <a:rPr lang="en-US" sz="2300" dirty="0" err="1"/>
              <a:t>Duflo</a:t>
            </a:r>
            <a:r>
              <a:rPr lang="en-US" sz="2300" dirty="0"/>
              <a:t> as one of </a:t>
            </a:r>
          </a:p>
          <a:p>
            <a:pPr algn="ctr"/>
            <a:r>
              <a:rPr lang="en-US" sz="2300" dirty="0"/>
              <a:t>Time Magazine’s</a:t>
            </a:r>
          </a:p>
          <a:p>
            <a:pPr algn="ctr"/>
            <a:r>
              <a:rPr lang="en-US" sz="2300" dirty="0"/>
              <a:t>100 Most Influential People</a:t>
            </a:r>
          </a:p>
          <a:p>
            <a:pPr algn="ctr"/>
            <a:r>
              <a:rPr lang="en-US" sz="2300" dirty="0"/>
              <a:t> (2011)</a:t>
            </a:r>
          </a:p>
        </p:txBody>
      </p:sp>
      <p:pic>
        <p:nvPicPr>
          <p:cNvPr id="87041" name="Picture 1"/>
          <p:cNvPicPr>
            <a:picLocks noChangeAspect="1" noChangeArrowheads="1"/>
          </p:cNvPicPr>
          <p:nvPr/>
        </p:nvPicPr>
        <p:blipFill>
          <a:blip r:embed="rId4"/>
          <a:srcRect l="13472" t="9377" r="54899" b="70827"/>
          <a:stretch>
            <a:fillRect/>
          </a:stretch>
        </p:blipFill>
        <p:spPr bwMode="auto">
          <a:xfrm>
            <a:off x="239844" y="108374"/>
            <a:ext cx="5852160" cy="2059093"/>
          </a:xfrm>
          <a:prstGeom prst="rect">
            <a:avLst/>
          </a:prstGeom>
          <a:noFill/>
          <a:ln w="9525">
            <a:noFill/>
            <a:miter lim="800000"/>
            <a:headEnd/>
            <a:tailEnd/>
          </a:ln>
          <a:effectLst/>
        </p:spPr>
      </p:pic>
      <p:pic>
        <p:nvPicPr>
          <p:cNvPr id="6" name="Picture 1"/>
          <p:cNvPicPr>
            <a:picLocks noChangeAspect="1" noChangeArrowheads="1"/>
          </p:cNvPicPr>
          <p:nvPr/>
        </p:nvPicPr>
        <p:blipFill>
          <a:blip r:embed="rId4"/>
          <a:srcRect l="13472" t="41675" r="53728" b="44780"/>
          <a:stretch>
            <a:fillRect/>
          </a:stretch>
        </p:blipFill>
        <p:spPr bwMode="auto">
          <a:xfrm>
            <a:off x="216747" y="2037774"/>
            <a:ext cx="6068907" cy="1408853"/>
          </a:xfrm>
          <a:prstGeom prst="rect">
            <a:avLst/>
          </a:prstGeom>
          <a:noFill/>
          <a:ln w="9525">
            <a:noFill/>
            <a:miter lim="800000"/>
            <a:headEnd/>
            <a:tailEnd/>
          </a:ln>
          <a:effectLst/>
        </p:spPr>
      </p:pic>
      <p:pic>
        <p:nvPicPr>
          <p:cNvPr id="87042" name="Picture 2"/>
          <p:cNvPicPr>
            <a:picLocks noChangeAspect="1" noChangeArrowheads="1"/>
          </p:cNvPicPr>
          <p:nvPr/>
        </p:nvPicPr>
        <p:blipFill>
          <a:blip r:embed="rId5"/>
          <a:srcRect l="12508" t="30193" r="41220" b="11461"/>
          <a:stretch>
            <a:fillRect/>
          </a:stretch>
        </p:blipFill>
        <p:spPr bwMode="auto">
          <a:xfrm>
            <a:off x="0" y="3684693"/>
            <a:ext cx="8561493" cy="6068907"/>
          </a:xfrm>
          <a:prstGeom prst="rect">
            <a:avLst/>
          </a:prstGeom>
          <a:noFill/>
          <a:ln w="9525">
            <a:noFill/>
            <a:miter lim="800000"/>
            <a:headEnd/>
            <a:tailEnd/>
          </a:ln>
          <a:effectLst/>
        </p:spPr>
      </p:pic>
    </p:spTree>
    <p:extLst>
      <p:ext uri="{BB962C8B-B14F-4D97-AF65-F5344CB8AC3E}">
        <p14:creationId xmlns:p14="http://schemas.microsoft.com/office/powerpoint/2010/main" val="82548785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240" y="6719147"/>
            <a:ext cx="11704320" cy="1517227"/>
          </a:xfrm>
        </p:spPr>
        <p:txBody>
          <a:bodyPr>
            <a:normAutofit/>
          </a:bodyPr>
          <a:lstStyle/>
          <a:p>
            <a:r>
              <a:rPr lang="en-US" dirty="0" smtClean="0">
                <a:solidFill>
                  <a:srgbClr val="1F497D"/>
                </a:solidFill>
              </a:rPr>
              <a:t>What is causality?</a:t>
            </a:r>
            <a:endParaRPr lang="en-US" dirty="0">
              <a:solidFill>
                <a:srgbClr val="1F497D"/>
              </a:solidFill>
            </a:endParaRPr>
          </a:p>
        </p:txBody>
      </p:sp>
    </p:spTree>
    <p:extLst>
      <p:ext uri="{BB962C8B-B14F-4D97-AF65-F5344CB8AC3E}">
        <p14:creationId xmlns:p14="http://schemas.microsoft.com/office/powerpoint/2010/main" val="41124323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1F497D"/>
                </a:solidFill>
              </a:rPr>
              <a:t>We make causal statements everyday!</a:t>
            </a:r>
            <a:endParaRPr lang="en-US" dirty="0">
              <a:solidFill>
                <a:srgbClr val="1F497D"/>
              </a:solidFill>
            </a:endParaRPr>
          </a:p>
        </p:txBody>
      </p:sp>
      <p:sp>
        <p:nvSpPr>
          <p:cNvPr id="3" name="Content Placeholder 2"/>
          <p:cNvSpPr>
            <a:spLocks noGrp="1"/>
          </p:cNvSpPr>
          <p:nvPr>
            <p:ph idx="1"/>
          </p:nvPr>
        </p:nvSpPr>
        <p:spPr>
          <a:xfrm>
            <a:off x="650875" y="2667000"/>
            <a:ext cx="11703050" cy="6477000"/>
          </a:xfrm>
        </p:spPr>
        <p:txBody>
          <a:bodyPr/>
          <a:lstStyle/>
          <a:p>
            <a:pPr marL="0" indent="0" algn="just">
              <a:buNone/>
            </a:pPr>
            <a:r>
              <a:rPr lang="en-US" dirty="0"/>
              <a:t>Many of the questions we want to answer in economics/social science </a:t>
            </a:r>
            <a:r>
              <a:rPr lang="en-US" dirty="0" smtClean="0"/>
              <a:t>are </a:t>
            </a:r>
            <a:r>
              <a:rPr lang="en-US" b="1" dirty="0" smtClean="0"/>
              <a:t>policy-relevant </a:t>
            </a:r>
            <a:r>
              <a:rPr lang="en-US" b="1" dirty="0"/>
              <a:t>causal</a:t>
            </a:r>
            <a:r>
              <a:rPr lang="en-US" dirty="0"/>
              <a:t> questions: </a:t>
            </a:r>
            <a:endParaRPr lang="en-US" dirty="0" smtClean="0"/>
          </a:p>
          <a:p>
            <a:pPr marL="0" indent="0" algn="just">
              <a:buNone/>
            </a:pPr>
            <a:endParaRPr lang="en-US" sz="2000" dirty="0" smtClean="0"/>
          </a:p>
          <a:p>
            <a:pPr lvl="1" algn="just">
              <a:lnSpc>
                <a:spcPct val="130000"/>
              </a:lnSpc>
            </a:pPr>
            <a:r>
              <a:rPr lang="en-US" dirty="0" smtClean="0"/>
              <a:t>Does </a:t>
            </a:r>
            <a:r>
              <a:rPr lang="en-US" dirty="0"/>
              <a:t>immigration lower the wages of the native workers? </a:t>
            </a:r>
            <a:endParaRPr lang="en-US" dirty="0" smtClean="0"/>
          </a:p>
          <a:p>
            <a:pPr lvl="1" algn="just">
              <a:lnSpc>
                <a:spcPct val="130000"/>
              </a:lnSpc>
            </a:pPr>
            <a:r>
              <a:rPr lang="en-US" dirty="0" smtClean="0"/>
              <a:t>Does microloans increase business activity? </a:t>
            </a:r>
          </a:p>
          <a:p>
            <a:pPr lvl="1" algn="just">
              <a:lnSpc>
                <a:spcPct val="130000"/>
              </a:lnSpc>
            </a:pPr>
            <a:r>
              <a:rPr lang="en-US" dirty="0" smtClean="0"/>
              <a:t>Does providing fertilizers increase farming output?</a:t>
            </a:r>
            <a:endParaRPr lang="en-US" dirty="0"/>
          </a:p>
          <a:p>
            <a:endParaRPr lang="en-US" dirty="0"/>
          </a:p>
        </p:txBody>
      </p:sp>
    </p:spTree>
    <p:extLst>
      <p:ext uri="{BB962C8B-B14F-4D97-AF65-F5344CB8AC3E}">
        <p14:creationId xmlns:p14="http://schemas.microsoft.com/office/powerpoint/2010/main" val="42089951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613" y="541867"/>
            <a:ext cx="11704320" cy="1134533"/>
          </a:xfrm>
        </p:spPr>
        <p:txBody>
          <a:bodyPr>
            <a:normAutofit/>
          </a:bodyPr>
          <a:lstStyle/>
          <a:p>
            <a:r>
              <a:rPr lang="en-US" sz="4800" dirty="0">
                <a:solidFill>
                  <a:srgbClr val="1F497D"/>
                </a:solidFill>
              </a:rPr>
              <a:t>Causal Inference and </a:t>
            </a:r>
            <a:r>
              <a:rPr lang="en-US" sz="4800" dirty="0" smtClean="0">
                <a:solidFill>
                  <a:srgbClr val="1F497D"/>
                </a:solidFill>
              </a:rPr>
              <a:t>Programs</a:t>
            </a:r>
            <a:endParaRPr lang="en-US" sz="4800" dirty="0">
              <a:solidFill>
                <a:srgbClr val="1F497D"/>
              </a:solidFill>
            </a:endParaRPr>
          </a:p>
        </p:txBody>
      </p:sp>
      <p:sp>
        <p:nvSpPr>
          <p:cNvPr id="3" name="Content Placeholder 2"/>
          <p:cNvSpPr>
            <a:spLocks noGrp="1"/>
          </p:cNvSpPr>
          <p:nvPr>
            <p:ph idx="1"/>
          </p:nvPr>
        </p:nvSpPr>
        <p:spPr>
          <a:xfrm>
            <a:off x="650240" y="2438399"/>
            <a:ext cx="11704320" cy="7206827"/>
          </a:xfrm>
        </p:spPr>
        <p:txBody>
          <a:bodyPr>
            <a:noAutofit/>
          </a:bodyPr>
          <a:lstStyle/>
          <a:p>
            <a:pPr algn="just"/>
            <a:r>
              <a:rPr lang="en-US" sz="2600" dirty="0" smtClean="0"/>
              <a:t>Why do economists care so much about causality?</a:t>
            </a:r>
          </a:p>
          <a:p>
            <a:pPr marL="0" indent="0" algn="just">
              <a:buNone/>
            </a:pPr>
            <a:endParaRPr lang="en-US" sz="2600" dirty="0" smtClean="0"/>
          </a:p>
          <a:p>
            <a:pPr algn="just"/>
            <a:r>
              <a:rPr lang="en-US" sz="2600" dirty="0" smtClean="0"/>
              <a:t>Primarily concerned with the questions: </a:t>
            </a:r>
          </a:p>
          <a:p>
            <a:pPr lvl="1" algn="just"/>
            <a:r>
              <a:rPr lang="en-US" sz="2600" dirty="0" smtClean="0"/>
              <a:t>Can we attribute the change we see to this specific program?</a:t>
            </a:r>
          </a:p>
          <a:p>
            <a:pPr lvl="1" algn="just"/>
            <a:r>
              <a:rPr lang="en-US" sz="2600" dirty="0" smtClean="0"/>
              <a:t>Can we test the actual impact of the program?</a:t>
            </a:r>
          </a:p>
          <a:p>
            <a:pPr marL="0" indent="0" algn="just">
              <a:buNone/>
            </a:pPr>
            <a:endParaRPr lang="en-US" sz="2600" dirty="0"/>
          </a:p>
          <a:p>
            <a:pPr algn="just"/>
            <a:r>
              <a:rPr lang="en-US" sz="2600" dirty="0" smtClean="0"/>
              <a:t>Main goal: to predict what’s going to happen if you enact a specific policy – likely </a:t>
            </a:r>
            <a:r>
              <a:rPr lang="en-US" sz="2600" b="1" dirty="0" smtClean="0"/>
              <a:t>causal impacts</a:t>
            </a:r>
          </a:p>
          <a:p>
            <a:pPr marL="457200" lvl="1" indent="0" algn="just">
              <a:buNone/>
            </a:pPr>
            <a:endParaRPr lang="en-US" sz="2600" b="1" dirty="0" smtClean="0">
              <a:solidFill>
                <a:srgbClr val="FF0000"/>
              </a:solidFill>
            </a:endParaRPr>
          </a:p>
          <a:p>
            <a:pPr algn="just"/>
            <a:r>
              <a:rPr lang="en-US" sz="2600" dirty="0" smtClean="0"/>
              <a:t>Any </a:t>
            </a:r>
            <a:r>
              <a:rPr lang="en-US" sz="2600" b="1" dirty="0" smtClean="0"/>
              <a:t>M&amp;E professional </a:t>
            </a:r>
            <a:r>
              <a:rPr lang="en-US" sz="2600" dirty="0" smtClean="0"/>
              <a:t>should care about the issue of causal inference!</a:t>
            </a:r>
          </a:p>
          <a:p>
            <a:pPr lvl="1" algn="just"/>
            <a:r>
              <a:rPr lang="en-US" sz="2600" dirty="0" smtClean="0"/>
              <a:t>Traditional baseline-</a:t>
            </a:r>
            <a:r>
              <a:rPr lang="en-US" sz="2600" dirty="0" err="1" smtClean="0"/>
              <a:t>endline</a:t>
            </a:r>
            <a:r>
              <a:rPr lang="en-US" sz="2600" dirty="0" smtClean="0"/>
              <a:t> comparison doesn’t necessarily show causality!</a:t>
            </a:r>
            <a:endParaRPr lang="is-IS" sz="2600" dirty="0" smtClean="0"/>
          </a:p>
          <a:p>
            <a:pPr lvl="1" algn="just"/>
            <a:endParaRPr lang="is-IS" sz="2600" dirty="0"/>
          </a:p>
          <a:p>
            <a:pPr algn="just"/>
            <a:r>
              <a:rPr lang="is-IS" sz="2600" dirty="0" smtClean="0"/>
              <a:t>If two variables move in the same way doesn’t mean one causes the other</a:t>
            </a:r>
            <a:endParaRPr lang="en-US" sz="2600" dirty="0" smtClean="0"/>
          </a:p>
        </p:txBody>
      </p:sp>
    </p:spTree>
    <p:extLst>
      <p:ext uri="{BB962C8B-B14F-4D97-AF65-F5344CB8AC3E}">
        <p14:creationId xmlns:p14="http://schemas.microsoft.com/office/powerpoint/2010/main" val="278881761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hart.png"/>
          <p:cNvPicPr>
            <a:picLocks noGrp="1" noChangeAspect="1"/>
          </p:cNvPicPr>
          <p:nvPr>
            <p:ph idx="1"/>
          </p:nvPr>
        </p:nvPicPr>
        <p:blipFill>
          <a:blip r:embed="rId2" cstate="email">
            <a:extLst>
              <a:ext uri="{28A0092B-C50C-407E-A947-70E740481C1C}">
                <a14:useLocalDpi xmlns:a14="http://schemas.microsoft.com/office/drawing/2010/main" val="0"/>
              </a:ext>
            </a:extLst>
          </a:blip>
          <a:srcRect l="16409" r="16409"/>
          <a:stretch>
            <a:fillRect/>
          </a:stretch>
        </p:blipFill>
        <p:spPr>
          <a:xfrm>
            <a:off x="406400" y="1371600"/>
            <a:ext cx="12336085" cy="7239000"/>
          </a:xfrm>
        </p:spPr>
      </p:pic>
      <p:sp>
        <p:nvSpPr>
          <p:cNvPr id="5" name="TextBox 4"/>
          <p:cNvSpPr txBox="1"/>
          <p:nvPr/>
        </p:nvSpPr>
        <p:spPr>
          <a:xfrm>
            <a:off x="1854200" y="381000"/>
            <a:ext cx="8610599" cy="646331"/>
          </a:xfrm>
          <a:prstGeom prst="rect">
            <a:avLst/>
          </a:prstGeom>
          <a:noFill/>
        </p:spPr>
        <p:txBody>
          <a:bodyPr wrap="square" rtlCol="0">
            <a:spAutoFit/>
          </a:bodyPr>
          <a:lstStyle/>
          <a:p>
            <a:pPr algn="ctr"/>
            <a:r>
              <a:rPr lang="en-US" sz="3600" b="1" dirty="0" smtClean="0">
                <a:solidFill>
                  <a:srgbClr val="1F497D"/>
                </a:solidFill>
                <a:latin typeface="Open sans"/>
                <a:cs typeface="Open sans"/>
              </a:rPr>
              <a:t>Correlation doesn’t imply causation!</a:t>
            </a:r>
            <a:endParaRPr lang="en-US" sz="3600" b="1" dirty="0">
              <a:solidFill>
                <a:srgbClr val="1F497D"/>
              </a:solidFill>
              <a:latin typeface="Open sans"/>
              <a:cs typeface="Open sans"/>
            </a:endParaRPr>
          </a:p>
        </p:txBody>
      </p:sp>
    </p:spTree>
    <p:extLst>
      <p:ext uri="{BB962C8B-B14F-4D97-AF65-F5344CB8AC3E}">
        <p14:creationId xmlns:p14="http://schemas.microsoft.com/office/powerpoint/2010/main" val="25470884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ResourcesLibrary" ma:contentTypeID="0x01010038EEA24E8F196B42BE0918956E3A9FDC000F617685613D7847A7C48FFA861F055E" ma:contentTypeVersion="33" ma:contentTypeDescription="For files within the Resources section" ma:contentTypeScope="" ma:versionID="38f325b0299aadb14f29d660db587444">
  <xsd:schema xmlns:xsd="http://www.w3.org/2001/XMLSchema" xmlns:xs="http://www.w3.org/2001/XMLSchema" xmlns:p="http://schemas.microsoft.com/office/2006/metadata/properties" xmlns:ns2="6075b9dd-69da-4080-9e13-093fc5119558" xmlns:ns3="f70353bd-483d-42ae-92af-48b874e84100" targetNamespace="http://schemas.microsoft.com/office/2006/metadata/properties" ma:root="true" ma:fieldsID="943e9b2a3fe947dfaf5961f0857209ca" ns2:_="" ns3:_="">
    <xsd:import namespace="6075b9dd-69da-4080-9e13-093fc5119558"/>
    <xsd:import namespace="f70353bd-483d-42ae-92af-48b874e84100"/>
    <xsd:element name="properties">
      <xsd:complexType>
        <xsd:sequence>
          <xsd:element name="documentManagement">
            <xsd:complexType>
              <xsd:all>
                <xsd:element ref="ns2:ContactPerson" minOccurs="0"/>
                <xsd:element ref="ns2:Organization" minOccurs="0"/>
                <xsd:element ref="ns2:ResourcePage" minOccurs="0"/>
                <xsd:element ref="ns2:Topic" minOccurs="0"/>
                <xsd:element ref="ns3:Graphic_x0020_Type" minOccurs="0"/>
                <xsd:element ref="ns3:Presentation_x0020_Type" minOccurs="0"/>
                <xsd:element ref="ns3:Running_x0020_Events_x0020_Type" minOccurs="0"/>
                <xsd:element ref="ns3:Contact" minOccurs="0"/>
                <xsd:element ref="ns3:Program"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5b9dd-69da-4080-9e13-093fc5119558" elementFormDefault="qualified">
    <xsd:import namespace="http://schemas.microsoft.com/office/2006/documentManagement/types"/>
    <xsd:import namespace="http://schemas.microsoft.com/office/infopath/2007/PartnerControls"/>
    <xsd:element name="ContactPerson" ma:index="2" nillable="true" ma:displayName="ContactPerson" ma:list="UserInfo" ma:SearchPeopleOnly="false" ma:SharePointGroup="0" ma:internalName="Contact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rganization" ma:index="3" nillable="true" ma:displayName="Organization" ma:format="Dropdown" ma:internalName="Organization">
      <xsd:simpleType>
        <xsd:restriction base="dms:Choice">
          <xsd:enumeration value="J-PAL"/>
          <xsd:enumeration value="IPA"/>
          <xsd:enumeration value="CEGA"/>
          <xsd:enumeration value="CERP"/>
          <xsd:enumeration value="CMF"/>
          <xsd:enumeration value="EPoD"/>
          <xsd:enumeration value="DtW"/>
        </xsd:restriction>
      </xsd:simpleType>
    </xsd:element>
    <xsd:element name="ResourcePage" ma:index="10" nillable="true" ma:displayName="ResourcePage" ma:description="which page in research resources will this live?" ma:format="RadioButtons" ma:internalName="ResourcePage">
      <xsd:simpleType>
        <xsd:union memberTypes="dms:Text">
          <xsd:simpleType>
            <xsd:restriction base="dms:Choice">
              <xsd:enumeration value="General Resources Main"/>
              <xsd:enumeration value="Information About Us"/>
              <xsd:enumeration value="Logos and Graphics"/>
              <xsd:enumeration value="Presentations"/>
              <xsd:enumeration value="Program"/>
              <xsd:enumeration value="Running Events"/>
            </xsd:restriction>
          </xsd:simpleType>
        </xsd:union>
      </xsd:simpleType>
    </xsd:element>
    <xsd:element name="Topic" ma:index="11" nillable="true" ma:displayName="Topic" ma:internalName="Topic">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70353bd-483d-42ae-92af-48b874e84100" elementFormDefault="qualified">
    <xsd:import namespace="http://schemas.microsoft.com/office/2006/documentManagement/types"/>
    <xsd:import namespace="http://schemas.microsoft.com/office/infopath/2007/PartnerControls"/>
    <xsd:element name="Graphic_x0020_Type" ma:index="12" nillable="true" ma:displayName="Graphics Type" ma:format="RadioButtons" ma:internalName="Graphic_x0020_Type">
      <xsd:simpleType>
        <xsd:restriction base="dms:Choice">
          <xsd:enumeration value="Logo"/>
          <xsd:enumeration value="Map"/>
          <xsd:enumeration value="Relationship Chart"/>
          <xsd:enumeration value="Graphic"/>
          <xsd:enumeration value="Process Info"/>
          <xsd:enumeration value="Comic"/>
        </xsd:restriction>
      </xsd:simpleType>
    </xsd:element>
    <xsd:element name="Presentation_x0020_Type" ma:index="13" nillable="true" ma:displayName="Slide Type" ma:format="RadioButtons" ma:internalName="Presentation_x0020_Type">
      <xsd:simpleType>
        <xsd:restriction base="dms:Choice">
          <xsd:enumeration value="Powerpoint Template"/>
          <xsd:enumeration value="Stock Slide"/>
        </xsd:restriction>
      </xsd:simpleType>
    </xsd:element>
    <xsd:element name="Running_x0020_Events_x0020_Type" ma:index="14" nillable="true" ma:displayName="RunningEventsType" ma:format="RadioButtons" ma:internalName="Running_x0020_Events_x0020_Type">
      <xsd:simpleType>
        <xsd:restriction base="dms:Choice">
          <xsd:enumeration value="Event Manual"/>
          <xsd:enumeration value="Example Publications"/>
          <xsd:enumeration value="Example Agendas"/>
          <xsd:enumeration value="Example Nametags"/>
        </xsd:restriction>
      </xsd:simpleType>
    </xsd:element>
    <xsd:element name="Contact" ma:index="15" nillable="true" ma:displayName="Contact" ma:list="{d980e52d-47e3-478b-bbaf-1236e01fa3fe}" ma:internalName="Contact" ma:showField="FullName">
      <xsd:simpleType>
        <xsd:restriction base="dms:Lookup"/>
      </xsd:simpleType>
    </xsd:element>
    <xsd:element name="Program" ma:index="16" nillable="true" ma:displayName="Program" ma:internalName="Program">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raphic_x0020_Type xmlns="f70353bd-483d-42ae-92af-48b874e84100" xsi:nil="true"/>
    <Program xmlns="f70353bd-483d-42ae-92af-48b874e84100" xsi:nil="true"/>
    <Contact xmlns="f70353bd-483d-42ae-92af-48b874e84100">95</Contact>
    <Organization xmlns="6075b9dd-69da-4080-9e13-093fc5119558">IPA</Organization>
    <ContactPerson xmlns="6075b9dd-69da-4080-9e13-093fc5119558">
      <UserInfo>
        <DisplayName>hlinz@poverty-action.org</DisplayName>
        <AccountId>61</AccountId>
        <AccountType/>
      </UserInfo>
    </ContactPerson>
    <ResourcePage xmlns="6075b9dd-69da-4080-9e13-093fc5119558">Presentations</ResourcePage>
    <Running_x0020_Events_x0020_Type xmlns="f70353bd-483d-42ae-92af-48b874e84100" xsi:nil="true"/>
    <Presentation_x0020_Type xmlns="f70353bd-483d-42ae-92af-48b874e84100">Powerpoint Template</Presentation_x0020_Type>
    <Topic xmlns="6075b9dd-69da-4080-9e13-093fc5119558" xsi:nil="true"/>
  </documentManagement>
</p:properties>
</file>

<file path=customXml/itemProps1.xml><?xml version="1.0" encoding="utf-8"?>
<ds:datastoreItem xmlns:ds="http://schemas.openxmlformats.org/officeDocument/2006/customXml" ds:itemID="{57AD19E2-F604-4ECC-A128-CE20E7A271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75b9dd-69da-4080-9e13-093fc5119558"/>
    <ds:schemaRef ds:uri="f70353bd-483d-42ae-92af-48b874e841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9647974-635A-4395-BB7E-3EC1A09F8CD7}">
  <ds:schemaRefs>
    <ds:schemaRef ds:uri="http://schemas.microsoft.com/sharepoint/v3/contenttype/forms"/>
  </ds:schemaRefs>
</ds:datastoreItem>
</file>

<file path=customXml/itemProps3.xml><?xml version="1.0" encoding="utf-8"?>
<ds:datastoreItem xmlns:ds="http://schemas.openxmlformats.org/officeDocument/2006/customXml" ds:itemID="{D1F137D4-3106-4B19-8C91-0E92F4FB7467}">
  <ds:schemaRefs>
    <ds:schemaRef ds:uri="http://schemas.microsoft.com/office/2006/metadata/properties"/>
    <ds:schemaRef ds:uri="http://purl.org/dc/dcmitype/"/>
    <ds:schemaRef ds:uri="http://purl.org/dc/terms/"/>
    <ds:schemaRef ds:uri="http://purl.org/dc/elements/1.1/"/>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f70353bd-483d-42ae-92af-48b874e84100"/>
    <ds:schemaRef ds:uri="6075b9dd-69da-4080-9e13-093fc5119558"/>
  </ds:schemaRefs>
</ds:datastoreItem>
</file>

<file path=docProps/app.xml><?xml version="1.0" encoding="utf-8"?>
<Properties xmlns="http://schemas.openxmlformats.org/officeDocument/2006/extended-properties" xmlns:vt="http://schemas.openxmlformats.org/officeDocument/2006/docPropsVTypes">
  <Template/>
  <TotalTime>886</TotalTime>
  <Pages>0</Pages>
  <Words>1168</Words>
  <Characters>0</Characters>
  <Application>Microsoft Macintosh PowerPoint</Application>
  <PresentationFormat>Custom</PresentationFormat>
  <Lines>0</Lines>
  <Paragraphs>156</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Outline</vt:lpstr>
      <vt:lpstr>Economics as a Science</vt:lpstr>
      <vt:lpstr>Economics as a Science</vt:lpstr>
      <vt:lpstr>PowerPoint Presentation</vt:lpstr>
      <vt:lpstr>What is causality?</vt:lpstr>
      <vt:lpstr>We make causal statements everyday!</vt:lpstr>
      <vt:lpstr>Causal Inference and Programs</vt:lpstr>
      <vt:lpstr>PowerPoint Presentation</vt:lpstr>
      <vt:lpstr>PowerPoint Presentation</vt:lpstr>
      <vt:lpstr>The Identification Strategy</vt:lpstr>
      <vt:lpstr>Identification</vt:lpstr>
      <vt:lpstr>IPA and RCTs</vt:lpstr>
      <vt:lpstr>Innovations for Poverty Action</vt:lpstr>
      <vt:lpstr>What is a Randomized Controlled Trial (RCT)? </vt:lpstr>
      <vt:lpstr>PowerPoint Presentation</vt:lpstr>
      <vt:lpstr>Pitfalls of RCT</vt:lpstr>
      <vt:lpstr>When RCTs are not possible</vt:lpstr>
      <vt:lpstr>References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INNOVATIONS FOR POVERTY ACTION</dc:title>
  <dc:creator>Nathanael</dc:creator>
  <cp:lastModifiedBy>Fabrizio Santoro</cp:lastModifiedBy>
  <cp:revision>73</cp:revision>
  <dcterms:created xsi:type="dcterms:W3CDTF">2012-11-28T22:07:56Z</dcterms:created>
  <dcterms:modified xsi:type="dcterms:W3CDTF">2016-11-10T01:49:18Z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0x01010038EEA24E8F196B42BE0918956E3A9FDC000F617685613D7847A7C48FFA861F055E</vt:lpwstr>
  </property>
</Properties>
</file>