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p:sldMasterIdLst>
    <p:sldMasterId id="2147483695" r:id="rId4"/>
  </p:sldMasterIdLst>
  <p:notesMasterIdLst>
    <p:notesMasterId r:id="rId26"/>
  </p:notesMasterIdLst>
  <p:handoutMasterIdLst>
    <p:handoutMasterId r:id="rId27"/>
  </p:handoutMasterIdLst>
  <p:sldIdLst>
    <p:sldId id="313" r:id="rId5"/>
    <p:sldId id="314" r:id="rId6"/>
    <p:sldId id="286" r:id="rId7"/>
    <p:sldId id="302" r:id="rId8"/>
    <p:sldId id="311" r:id="rId9"/>
    <p:sldId id="300" r:id="rId10"/>
    <p:sldId id="298" r:id="rId11"/>
    <p:sldId id="315" r:id="rId12"/>
    <p:sldId id="301" r:id="rId13"/>
    <p:sldId id="287" r:id="rId14"/>
    <p:sldId id="290" r:id="rId15"/>
    <p:sldId id="291" r:id="rId16"/>
    <p:sldId id="303" r:id="rId17"/>
    <p:sldId id="316" r:id="rId18"/>
    <p:sldId id="308" r:id="rId19"/>
    <p:sldId id="305" r:id="rId20"/>
    <p:sldId id="317" r:id="rId21"/>
    <p:sldId id="292" r:id="rId22"/>
    <p:sldId id="310" r:id="rId23"/>
    <p:sldId id="306" r:id="rId24"/>
    <p:sldId id="297" r:id="rId25"/>
  </p:sldIdLst>
  <p:sldSz cx="13004800" cy="9753600"/>
  <p:notesSz cx="6858000" cy="9144000"/>
  <p:defaultTextStyle>
    <a:defPPr>
      <a:defRPr lang="en-US"/>
    </a:defPPr>
    <a:lvl1pPr algn="l" rtl="0" fontAlgn="base">
      <a:spcBef>
        <a:spcPct val="0"/>
      </a:spcBef>
      <a:spcAft>
        <a:spcPct val="0"/>
      </a:spcAft>
      <a:defRPr sz="4300" kern="1200">
        <a:solidFill>
          <a:srgbClr val="000000"/>
        </a:solidFill>
        <a:latin typeface="Gill Sans" charset="0"/>
        <a:ea typeface="ヒラギノ角ゴ ProN W3" charset="0"/>
        <a:cs typeface="ヒラギノ角ゴ ProN W3" charset="0"/>
        <a:sym typeface="Gill Sans" charset="0"/>
      </a:defRPr>
    </a:lvl1pPr>
    <a:lvl2pPr marL="455613" indent="1588" algn="l" rtl="0" fontAlgn="base">
      <a:spcBef>
        <a:spcPct val="0"/>
      </a:spcBef>
      <a:spcAft>
        <a:spcPct val="0"/>
      </a:spcAft>
      <a:defRPr sz="4300" kern="1200">
        <a:solidFill>
          <a:srgbClr val="000000"/>
        </a:solidFill>
        <a:latin typeface="Gill Sans" charset="0"/>
        <a:ea typeface="ヒラギノ角ゴ ProN W3" charset="0"/>
        <a:cs typeface="ヒラギノ角ゴ ProN W3" charset="0"/>
        <a:sym typeface="Gill Sans" charset="0"/>
      </a:defRPr>
    </a:lvl2pPr>
    <a:lvl3pPr marL="912813" indent="1588" algn="l" rtl="0" fontAlgn="base">
      <a:spcBef>
        <a:spcPct val="0"/>
      </a:spcBef>
      <a:spcAft>
        <a:spcPct val="0"/>
      </a:spcAft>
      <a:defRPr sz="4300" kern="1200">
        <a:solidFill>
          <a:srgbClr val="000000"/>
        </a:solidFill>
        <a:latin typeface="Gill Sans" charset="0"/>
        <a:ea typeface="ヒラギノ角ゴ ProN W3" charset="0"/>
        <a:cs typeface="ヒラギノ角ゴ ProN W3" charset="0"/>
        <a:sym typeface="Gill Sans" charset="0"/>
      </a:defRPr>
    </a:lvl3pPr>
    <a:lvl4pPr marL="1370013" indent="1588" algn="l" rtl="0" fontAlgn="base">
      <a:spcBef>
        <a:spcPct val="0"/>
      </a:spcBef>
      <a:spcAft>
        <a:spcPct val="0"/>
      </a:spcAft>
      <a:defRPr sz="4300" kern="1200">
        <a:solidFill>
          <a:srgbClr val="000000"/>
        </a:solidFill>
        <a:latin typeface="Gill Sans" charset="0"/>
        <a:ea typeface="ヒラギノ角ゴ ProN W3" charset="0"/>
        <a:cs typeface="ヒラギノ角ゴ ProN W3" charset="0"/>
        <a:sym typeface="Gill Sans" charset="0"/>
      </a:defRPr>
    </a:lvl4pPr>
    <a:lvl5pPr marL="1827213" indent="1588" algn="l" rtl="0" fontAlgn="base">
      <a:spcBef>
        <a:spcPct val="0"/>
      </a:spcBef>
      <a:spcAft>
        <a:spcPct val="0"/>
      </a:spcAft>
      <a:defRPr sz="4300" kern="1200">
        <a:solidFill>
          <a:srgbClr val="000000"/>
        </a:solidFill>
        <a:latin typeface="Gill Sans" charset="0"/>
        <a:ea typeface="ヒラギノ角ゴ ProN W3" charset="0"/>
        <a:cs typeface="ヒラギノ角ゴ ProN W3" charset="0"/>
        <a:sym typeface="Gill Sans" charset="0"/>
      </a:defRPr>
    </a:lvl5pPr>
    <a:lvl6pPr marL="2286000" algn="l" defTabSz="457200" rtl="0" eaLnBrk="1" latinLnBrk="0" hangingPunct="1">
      <a:defRPr sz="4300" kern="1200">
        <a:solidFill>
          <a:srgbClr val="000000"/>
        </a:solidFill>
        <a:latin typeface="Gill Sans" charset="0"/>
        <a:ea typeface="ヒラギノ角ゴ ProN W3" charset="0"/>
        <a:cs typeface="ヒラギノ角ゴ ProN W3" charset="0"/>
        <a:sym typeface="Gill Sans" charset="0"/>
      </a:defRPr>
    </a:lvl6pPr>
    <a:lvl7pPr marL="2743200" algn="l" defTabSz="457200" rtl="0" eaLnBrk="1" latinLnBrk="0" hangingPunct="1">
      <a:defRPr sz="4300" kern="1200">
        <a:solidFill>
          <a:srgbClr val="000000"/>
        </a:solidFill>
        <a:latin typeface="Gill Sans" charset="0"/>
        <a:ea typeface="ヒラギノ角ゴ ProN W3" charset="0"/>
        <a:cs typeface="ヒラギノ角ゴ ProN W3" charset="0"/>
        <a:sym typeface="Gill Sans" charset="0"/>
      </a:defRPr>
    </a:lvl7pPr>
    <a:lvl8pPr marL="3200400" algn="l" defTabSz="457200" rtl="0" eaLnBrk="1" latinLnBrk="0" hangingPunct="1">
      <a:defRPr sz="4300" kern="1200">
        <a:solidFill>
          <a:srgbClr val="000000"/>
        </a:solidFill>
        <a:latin typeface="Gill Sans" charset="0"/>
        <a:ea typeface="ヒラギノ角ゴ ProN W3" charset="0"/>
        <a:cs typeface="ヒラギノ角ゴ ProN W3" charset="0"/>
        <a:sym typeface="Gill Sans" charset="0"/>
      </a:defRPr>
    </a:lvl8pPr>
    <a:lvl9pPr marL="3657600" algn="l" defTabSz="457200" rtl="0" eaLnBrk="1" latinLnBrk="0" hangingPunct="1">
      <a:defRPr sz="4300" kern="1200">
        <a:solidFill>
          <a:srgbClr val="000000"/>
        </a:solidFill>
        <a:latin typeface="Gill Sans" charset="0"/>
        <a:ea typeface="ヒラギノ角ゴ ProN W3" charset="0"/>
        <a:cs typeface="ヒラギノ角ゴ ProN W3" charset="0"/>
        <a:sym typeface="Gill Sans" charset="0"/>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EB9"/>
    <a:srgbClr val="464748"/>
    <a:srgbClr val="81B53C"/>
    <a:srgbClr val="71C638"/>
    <a:srgbClr val="A8CDE8"/>
    <a:srgbClr val="558E28"/>
    <a:srgbClr val="FF3399"/>
    <a:srgbClr val="6435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667" autoAdjust="0"/>
  </p:normalViewPr>
  <p:slideViewPr>
    <p:cSldViewPr>
      <p:cViewPr varScale="1">
        <p:scale>
          <a:sx n="42" d="100"/>
          <a:sy n="42" d="100"/>
        </p:scale>
        <p:origin x="1686" y="48"/>
      </p:cViewPr>
      <p:guideLst>
        <p:guide orient="horz" pos="3072"/>
        <p:guide pos="4096"/>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DD51DC3A-EEDE-6247-A6D4-1114E422A973}" type="datetimeFigureOut">
              <a:rPr lang="en-US"/>
              <a:pPr>
                <a:defRPr/>
              </a:pPr>
              <a:t>11/10/2016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982002CC-7D6F-7148-BAB5-2D0022AA3B67}" type="slidenum">
              <a:rPr lang="en-US"/>
              <a:pPr>
                <a:defRPr/>
              </a:pPr>
              <a:t>‹#›</a:t>
            </a:fld>
            <a:endParaRPr lang="en-US"/>
          </a:p>
        </p:txBody>
      </p:sp>
    </p:spTree>
    <p:extLst>
      <p:ext uri="{BB962C8B-B14F-4D97-AF65-F5344CB8AC3E}">
        <p14:creationId xmlns:p14="http://schemas.microsoft.com/office/powerpoint/2010/main" val="28555534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2AB53731-846B-1D41-A3B9-B6CB0BD5722C}" type="datetimeFigureOut">
              <a:rPr lang="en-US"/>
              <a:pPr>
                <a:defRPr/>
              </a:pPr>
              <a:t>11/10/2016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59671A2D-2A05-6441-955B-FAEDBCDD4200}" type="slidenum">
              <a:rPr lang="en-US"/>
              <a:pPr>
                <a:defRPr/>
              </a:pPr>
              <a:t>‹#›</a:t>
            </a:fld>
            <a:endParaRPr lang="en-US"/>
          </a:p>
        </p:txBody>
      </p:sp>
    </p:spTree>
    <p:extLst>
      <p:ext uri="{BB962C8B-B14F-4D97-AF65-F5344CB8AC3E}">
        <p14:creationId xmlns:p14="http://schemas.microsoft.com/office/powerpoint/2010/main" val="532610779"/>
      </p:ext>
    </p:extLst>
  </p:cSld>
  <p:clrMap bg1="lt1" tx1="dk1" bg2="lt2" tx2="dk2" accent1="accent1" accent2="accent2" accent3="accent3" accent4="accent4" accent5="accent5" accent6="accent6" hlink="hlink" folHlink="folHlink"/>
  <p:hf hdr="0" ftr="0" dt="0"/>
  <p:notesStyle>
    <a:lvl1pPr algn="l" defTabSz="912813" rtl="0" fontAlgn="base">
      <a:spcBef>
        <a:spcPct val="30000"/>
      </a:spcBef>
      <a:spcAft>
        <a:spcPct val="0"/>
      </a:spcAft>
      <a:defRPr sz="1100" kern="1200">
        <a:solidFill>
          <a:schemeClr val="tx1"/>
        </a:solidFill>
        <a:latin typeface="+mn-lt"/>
        <a:ea typeface="ＭＳ Ｐゴシック" charset="0"/>
        <a:cs typeface="ＭＳ Ｐゴシック" charset="0"/>
      </a:defRPr>
    </a:lvl1pPr>
    <a:lvl2pPr marL="455613" algn="l" defTabSz="912813" rtl="0" fontAlgn="base">
      <a:spcBef>
        <a:spcPct val="30000"/>
      </a:spcBef>
      <a:spcAft>
        <a:spcPct val="0"/>
      </a:spcAft>
      <a:defRPr sz="1100" kern="1200">
        <a:solidFill>
          <a:schemeClr val="tx1"/>
        </a:solidFill>
        <a:latin typeface="+mn-lt"/>
        <a:ea typeface="ＭＳ Ｐゴシック" charset="0"/>
        <a:cs typeface="+mn-cs"/>
      </a:defRPr>
    </a:lvl2pPr>
    <a:lvl3pPr marL="912813" algn="l" defTabSz="912813" rtl="0" fontAlgn="base">
      <a:spcBef>
        <a:spcPct val="30000"/>
      </a:spcBef>
      <a:spcAft>
        <a:spcPct val="0"/>
      </a:spcAft>
      <a:defRPr sz="1100" kern="1200">
        <a:solidFill>
          <a:schemeClr val="tx1"/>
        </a:solidFill>
        <a:latin typeface="+mn-lt"/>
        <a:ea typeface="ＭＳ Ｐゴシック" charset="0"/>
        <a:cs typeface="+mn-cs"/>
      </a:defRPr>
    </a:lvl3pPr>
    <a:lvl4pPr marL="1370013" algn="l" defTabSz="912813" rtl="0" fontAlgn="base">
      <a:spcBef>
        <a:spcPct val="30000"/>
      </a:spcBef>
      <a:spcAft>
        <a:spcPct val="0"/>
      </a:spcAft>
      <a:defRPr sz="1100" kern="1200">
        <a:solidFill>
          <a:schemeClr val="tx1"/>
        </a:solidFill>
        <a:latin typeface="+mn-lt"/>
        <a:ea typeface="ＭＳ Ｐゴシック" charset="0"/>
        <a:cs typeface="+mn-cs"/>
      </a:defRPr>
    </a:lvl4pPr>
    <a:lvl5pPr marL="1827213" algn="l" defTabSz="912813" rtl="0" fontAlgn="base">
      <a:spcBef>
        <a:spcPct val="30000"/>
      </a:spcBef>
      <a:spcAft>
        <a:spcPct val="0"/>
      </a:spcAft>
      <a:defRPr sz="1100" kern="1200">
        <a:solidFill>
          <a:schemeClr val="tx1"/>
        </a:solidFill>
        <a:latin typeface="+mn-lt"/>
        <a:ea typeface="ＭＳ Ｐゴシック" charset="0"/>
        <a:cs typeface="+mn-cs"/>
      </a:defRPr>
    </a:lvl5pPr>
    <a:lvl6pPr marL="2285884" algn="l" defTabSz="914354" rtl="0" eaLnBrk="1" latinLnBrk="0" hangingPunct="1">
      <a:defRPr sz="1100" kern="1200">
        <a:solidFill>
          <a:schemeClr val="tx1"/>
        </a:solidFill>
        <a:latin typeface="+mn-lt"/>
        <a:ea typeface="+mn-ea"/>
        <a:cs typeface="+mn-cs"/>
      </a:defRPr>
    </a:lvl6pPr>
    <a:lvl7pPr marL="2743060" algn="l" defTabSz="914354" rtl="0" eaLnBrk="1" latinLnBrk="0" hangingPunct="1">
      <a:defRPr sz="1100" kern="1200">
        <a:solidFill>
          <a:schemeClr val="tx1"/>
        </a:solidFill>
        <a:latin typeface="+mn-lt"/>
        <a:ea typeface="+mn-ea"/>
        <a:cs typeface="+mn-cs"/>
      </a:defRPr>
    </a:lvl7pPr>
    <a:lvl8pPr marL="3200236" algn="l" defTabSz="914354" rtl="0" eaLnBrk="1" latinLnBrk="0" hangingPunct="1">
      <a:defRPr sz="1100" kern="1200">
        <a:solidFill>
          <a:schemeClr val="tx1"/>
        </a:solidFill>
        <a:latin typeface="+mn-lt"/>
        <a:ea typeface="+mn-ea"/>
        <a:cs typeface="+mn-cs"/>
      </a:defRPr>
    </a:lvl8pPr>
    <a:lvl9pPr marL="3657413" algn="l" defTabSz="914354"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9671A2D-2A05-6441-955B-FAEDBCDD4200}" type="slidenum">
              <a:rPr lang="en-US" smtClean="0"/>
              <a:pPr>
                <a:defRPr/>
              </a:pPr>
              <a:t>1</a:t>
            </a:fld>
            <a:endParaRPr lang="en-US"/>
          </a:p>
        </p:txBody>
      </p:sp>
    </p:spTree>
    <p:extLst>
      <p:ext uri="{BB962C8B-B14F-4D97-AF65-F5344CB8AC3E}">
        <p14:creationId xmlns:p14="http://schemas.microsoft.com/office/powerpoint/2010/main" val="3927567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Field implementation points to include:</a:t>
            </a:r>
          </a:p>
          <a:p>
            <a:pPr marL="228600" indent="-228600">
              <a:buAutoNum type="arabicPeriod"/>
            </a:pPr>
            <a:r>
              <a:rPr lang="en-US" dirty="0"/>
              <a:t>Training and team Selection – we have to train 15-20%</a:t>
            </a:r>
            <a:r>
              <a:rPr lang="en-US" baseline="0" dirty="0"/>
              <a:t> more staff than we intend to employ. So that we can select the highest performing enumerators for the work.</a:t>
            </a:r>
          </a:p>
          <a:p>
            <a:pPr marL="228600" indent="-228600">
              <a:buAutoNum type="arabicPeriod"/>
            </a:pPr>
            <a:r>
              <a:rPr lang="en-US" baseline="0" dirty="0" err="1"/>
              <a:t>SurveyCTO</a:t>
            </a:r>
            <a:r>
              <a:rPr lang="en-US" baseline="0" dirty="0"/>
              <a:t> – immediate access to data allows us to know things like 1) non-response rates for questions. If many respondents are refusing to answer a question, we would know in pilot immediately. Or during the data collection stage; maybe the way we are asking the question is inappropriate or unclear and we need to </a:t>
            </a:r>
            <a:r>
              <a:rPr lang="en-US" baseline="0" dirty="0" err="1"/>
              <a:t>admist</a:t>
            </a:r>
            <a:endParaRPr lang="en-US" dirty="0"/>
          </a:p>
        </p:txBody>
      </p:sp>
      <p:sp>
        <p:nvSpPr>
          <p:cNvPr id="4" name="Slide Number Placeholder 3"/>
          <p:cNvSpPr>
            <a:spLocks noGrp="1"/>
          </p:cNvSpPr>
          <p:nvPr>
            <p:ph type="sldNum" sz="quarter" idx="10"/>
          </p:nvPr>
        </p:nvSpPr>
        <p:spPr/>
        <p:txBody>
          <a:bodyPr/>
          <a:lstStyle/>
          <a:p>
            <a:pPr>
              <a:defRPr/>
            </a:pPr>
            <a:fld id="{59671A2D-2A05-6441-955B-FAEDBCDD4200}" type="slidenum">
              <a:rPr lang="en-US" smtClean="0"/>
              <a:pPr>
                <a:defRPr/>
              </a:pPr>
              <a:t>16</a:t>
            </a:fld>
            <a:endParaRPr lang="en-US"/>
          </a:p>
        </p:txBody>
      </p:sp>
    </p:spTree>
    <p:extLst>
      <p:ext uri="{BB962C8B-B14F-4D97-AF65-F5344CB8AC3E}">
        <p14:creationId xmlns:p14="http://schemas.microsoft.com/office/powerpoint/2010/main" val="3449812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9671A2D-2A05-6441-955B-FAEDBCDD4200}" type="slidenum">
              <a:rPr lang="en-US" smtClean="0"/>
              <a:pPr>
                <a:defRPr/>
              </a:pPr>
              <a:t>17</a:t>
            </a:fld>
            <a:endParaRPr lang="en-US"/>
          </a:p>
        </p:txBody>
      </p:sp>
    </p:spTree>
    <p:extLst>
      <p:ext uri="{BB962C8B-B14F-4D97-AF65-F5344CB8AC3E}">
        <p14:creationId xmlns:p14="http://schemas.microsoft.com/office/powerpoint/2010/main" val="3927567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NCL – please make sure to define</a:t>
            </a:r>
            <a:r>
              <a:rPr lang="en-US" baseline="0" dirty="0"/>
              <a:t> High Frequency Check and Plausibility Check to your audience.</a:t>
            </a:r>
            <a:endParaRPr lang="en-US" dirty="0"/>
          </a:p>
        </p:txBody>
      </p:sp>
      <p:sp>
        <p:nvSpPr>
          <p:cNvPr id="4" name="Slide Number Placeholder 3"/>
          <p:cNvSpPr>
            <a:spLocks noGrp="1"/>
          </p:cNvSpPr>
          <p:nvPr>
            <p:ph type="sldNum" sz="quarter" idx="10"/>
          </p:nvPr>
        </p:nvSpPr>
        <p:spPr/>
        <p:txBody>
          <a:bodyPr/>
          <a:lstStyle/>
          <a:p>
            <a:pPr>
              <a:defRPr/>
            </a:pPr>
            <a:fld id="{59671A2D-2A05-6441-955B-FAEDBCDD4200}" type="slidenum">
              <a:rPr lang="en-US" smtClean="0"/>
              <a:pPr>
                <a:defRPr/>
              </a:pPr>
              <a:t>18</a:t>
            </a:fld>
            <a:endParaRPr lang="en-US"/>
          </a:p>
        </p:txBody>
      </p:sp>
    </p:spTree>
    <p:extLst>
      <p:ext uri="{BB962C8B-B14F-4D97-AF65-F5344CB8AC3E}">
        <p14:creationId xmlns:p14="http://schemas.microsoft.com/office/powerpoint/2010/main" val="1752158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9671A2D-2A05-6441-955B-FAEDBCDD4200}" type="slidenum">
              <a:rPr lang="en-US" smtClean="0"/>
              <a:pPr>
                <a:defRPr/>
              </a:pPr>
              <a:t>2</a:t>
            </a:fld>
            <a:endParaRPr lang="en-US"/>
          </a:p>
        </p:txBody>
      </p:sp>
    </p:spTree>
    <p:extLst>
      <p:ext uri="{BB962C8B-B14F-4D97-AF65-F5344CB8AC3E}">
        <p14:creationId xmlns:p14="http://schemas.microsoft.com/office/powerpoint/2010/main" val="3927567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9671A2D-2A05-6441-955B-FAEDBCDD4200}" type="slidenum">
              <a:rPr lang="en-US" smtClean="0"/>
              <a:pPr>
                <a:defRPr/>
              </a:pPr>
              <a:t>4</a:t>
            </a:fld>
            <a:endParaRPr lang="en-US"/>
          </a:p>
        </p:txBody>
      </p:sp>
    </p:spTree>
    <p:extLst>
      <p:ext uri="{BB962C8B-B14F-4D97-AF65-F5344CB8AC3E}">
        <p14:creationId xmlns:p14="http://schemas.microsoft.com/office/powerpoint/2010/main" val="31824281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NICHOLUS – please speak to where the program is implemented (3</a:t>
            </a:r>
            <a:r>
              <a:rPr lang="en-US" baseline="0" dirty="0"/>
              <a:t> townships in Dry Zone)</a:t>
            </a:r>
            <a:endParaRPr lang="en-US" dirty="0"/>
          </a:p>
          <a:p>
            <a:r>
              <a:rPr lang="en-US" dirty="0"/>
              <a:t>That</a:t>
            </a:r>
            <a:r>
              <a:rPr lang="en-US" baseline="0" dirty="0"/>
              <a:t> this program was piloted on a small scale in </a:t>
            </a:r>
            <a:r>
              <a:rPr lang="en-US" baseline="0" dirty="0" err="1"/>
              <a:t>Rakine</a:t>
            </a:r>
            <a:endParaRPr lang="en-US" baseline="0" dirty="0"/>
          </a:p>
          <a:p>
            <a:endParaRPr lang="en-US" dirty="0"/>
          </a:p>
        </p:txBody>
      </p:sp>
      <p:sp>
        <p:nvSpPr>
          <p:cNvPr id="4" name="Slide Number Placeholder 3"/>
          <p:cNvSpPr>
            <a:spLocks noGrp="1"/>
          </p:cNvSpPr>
          <p:nvPr>
            <p:ph type="sldNum" sz="quarter" idx="10"/>
          </p:nvPr>
        </p:nvSpPr>
        <p:spPr/>
        <p:txBody>
          <a:bodyPr/>
          <a:lstStyle/>
          <a:p>
            <a:pPr>
              <a:defRPr/>
            </a:pPr>
            <a:fld id="{59671A2D-2A05-6441-955B-FAEDBCDD4200}" type="slidenum">
              <a:rPr lang="en-US" smtClean="0"/>
              <a:pPr>
                <a:defRPr/>
              </a:pPr>
              <a:t>5</a:t>
            </a:fld>
            <a:endParaRPr lang="en-US"/>
          </a:p>
        </p:txBody>
      </p:sp>
    </p:spTree>
    <p:extLst>
      <p:ext uri="{BB962C8B-B14F-4D97-AF65-F5344CB8AC3E}">
        <p14:creationId xmlns:p14="http://schemas.microsoft.com/office/powerpoint/2010/main" val="24442300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9671A2D-2A05-6441-955B-FAEDBCDD4200}" type="slidenum">
              <a:rPr lang="en-US" smtClean="0"/>
              <a:pPr>
                <a:defRPr/>
              </a:pPr>
              <a:t>8</a:t>
            </a:fld>
            <a:endParaRPr lang="en-US"/>
          </a:p>
        </p:txBody>
      </p:sp>
    </p:spTree>
    <p:extLst>
      <p:ext uri="{BB962C8B-B14F-4D97-AF65-F5344CB8AC3E}">
        <p14:creationId xmlns:p14="http://schemas.microsoft.com/office/powerpoint/2010/main" val="3927567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t>To assess the effect of cash transfer and minimal BCC on the stunting rate of children under two and nutritional status of mothers.</a:t>
            </a:r>
          </a:p>
          <a:p>
            <a:pPr lvl="1"/>
            <a:r>
              <a:rPr lang="en-US" dirty="0"/>
              <a:t>To determine the additional effect of a heavy BCC component on stunting rate of children and nutritional status of mothers, as compared with minimal BCC.</a:t>
            </a:r>
          </a:p>
          <a:p>
            <a:endParaRPr lang="en-US" dirty="0"/>
          </a:p>
        </p:txBody>
      </p:sp>
      <p:sp>
        <p:nvSpPr>
          <p:cNvPr id="4" name="Slide Number Placeholder 3"/>
          <p:cNvSpPr>
            <a:spLocks noGrp="1"/>
          </p:cNvSpPr>
          <p:nvPr>
            <p:ph type="sldNum" sz="quarter" idx="10"/>
          </p:nvPr>
        </p:nvSpPr>
        <p:spPr/>
        <p:txBody>
          <a:bodyPr/>
          <a:lstStyle/>
          <a:p>
            <a:pPr>
              <a:defRPr/>
            </a:pPr>
            <a:fld id="{59671A2D-2A05-6441-955B-FAEDBCDD4200}" type="slidenum">
              <a:rPr lang="en-US" smtClean="0"/>
              <a:pPr>
                <a:defRPr/>
              </a:pPr>
              <a:t>9</a:t>
            </a:fld>
            <a:endParaRPr lang="en-US"/>
          </a:p>
        </p:txBody>
      </p:sp>
    </p:spTree>
    <p:extLst>
      <p:ext uri="{BB962C8B-B14F-4D97-AF65-F5344CB8AC3E}">
        <p14:creationId xmlns:p14="http://schemas.microsoft.com/office/powerpoint/2010/main" val="11721194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Secondary specific objectives:</a:t>
            </a:r>
          </a:p>
          <a:p>
            <a:pPr lvl="1"/>
            <a:r>
              <a:rPr lang="en-US" dirty="0"/>
              <a:t>To determine the effect of the cash and BCC on self-reported knowledge of infant and young child feeding practices (IYCF), healthcare seeking behavior, and children’s dietary diversity within the household.</a:t>
            </a:r>
          </a:p>
          <a:p>
            <a:pPr lvl="1"/>
            <a:r>
              <a:rPr lang="en-US" dirty="0"/>
              <a:t>To determine whether and how the monthly cash transfer change the household consumption, and labor supply.</a:t>
            </a:r>
          </a:p>
          <a:p>
            <a:pPr lvl="1"/>
            <a:r>
              <a:rPr lang="en-US" dirty="0"/>
              <a:t>To understand the effect of the cash transfer on the household decision making dynamics and desired fertility.</a:t>
            </a:r>
          </a:p>
          <a:p>
            <a:pPr lvl="1"/>
            <a:r>
              <a:rPr lang="en-US" dirty="0"/>
              <a:t>To understand spillover effect to existing siblings of the child beneficiaries in the households receiving cash transfers or other children in the household.</a:t>
            </a:r>
          </a:p>
          <a:p>
            <a:endParaRPr lang="en-US" dirty="0"/>
          </a:p>
        </p:txBody>
      </p:sp>
      <p:sp>
        <p:nvSpPr>
          <p:cNvPr id="4" name="Slide Number Placeholder 3"/>
          <p:cNvSpPr>
            <a:spLocks noGrp="1"/>
          </p:cNvSpPr>
          <p:nvPr>
            <p:ph type="sldNum" sz="quarter" idx="10"/>
          </p:nvPr>
        </p:nvSpPr>
        <p:spPr/>
        <p:txBody>
          <a:bodyPr/>
          <a:lstStyle/>
          <a:p>
            <a:pPr>
              <a:defRPr/>
            </a:pPr>
            <a:fld id="{59671A2D-2A05-6441-955B-FAEDBCDD4200}" type="slidenum">
              <a:rPr lang="en-US" smtClean="0"/>
              <a:pPr>
                <a:defRPr/>
              </a:pPr>
              <a:t>10</a:t>
            </a:fld>
            <a:endParaRPr lang="en-US"/>
          </a:p>
        </p:txBody>
      </p:sp>
    </p:spTree>
    <p:extLst>
      <p:ext uri="{BB962C8B-B14F-4D97-AF65-F5344CB8AC3E}">
        <p14:creationId xmlns:p14="http://schemas.microsoft.com/office/powerpoint/2010/main" val="17911373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Treatment 1: monthly maternal cash transfer with some simple ‘lite’ nutritional pamphlets at the point of payment (i.e. information on the purpose of the cash transfer for promoting positive dietary, IYCF, hygiene, and health seeking. This is considered a non-BCC intervention arm due to the very limited nature of the nutritional information provided. </a:t>
            </a:r>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59671A2D-2A05-6441-955B-FAEDBCDD4200}" type="slidenum">
              <a:rPr lang="en-US" smtClean="0"/>
              <a:pPr>
                <a:defRPr/>
              </a:pPr>
              <a:t>11</a:t>
            </a:fld>
            <a:endParaRPr lang="en-US"/>
          </a:p>
        </p:txBody>
      </p:sp>
    </p:spTree>
    <p:extLst>
      <p:ext uri="{BB962C8B-B14F-4D97-AF65-F5344CB8AC3E}">
        <p14:creationId xmlns:p14="http://schemas.microsoft.com/office/powerpoint/2010/main" val="19806624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Treatment 1: monthly maternal cash transfer with some simple ‘lite’ nutritional pamphlets at the point of payment (i.e. information on the purpose of the cash transfer for promoting positive dietary, IYCF, hygiene, and health seeking. This is considered a non-BCC intervention arm due to the very limited nature of the nutritional information provided. </a:t>
            </a:r>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59671A2D-2A05-6441-955B-FAEDBCDD4200}" type="slidenum">
              <a:rPr lang="en-US" smtClean="0"/>
              <a:pPr>
                <a:defRPr/>
              </a:pPr>
              <a:t>15</a:t>
            </a:fld>
            <a:endParaRPr lang="en-US"/>
          </a:p>
        </p:txBody>
      </p:sp>
    </p:spTree>
    <p:extLst>
      <p:ext uri="{BB962C8B-B14F-4D97-AF65-F5344CB8AC3E}">
        <p14:creationId xmlns:p14="http://schemas.microsoft.com/office/powerpoint/2010/main" val="73523028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pic>
        <p:nvPicPr>
          <p:cNvPr id="5" name="Picture 4" descr="Mali picture_white.jpg"/>
          <p:cNvPicPr>
            <a:picLocks noChangeAspect="1"/>
          </p:cNvPicPr>
          <p:nvPr userDrawn="1"/>
        </p:nvPicPr>
        <p:blipFill rotWithShape="1">
          <a:blip r:embed="rId2" cstate="email">
            <a:extLst>
              <a:ext uri="{28A0092B-C50C-407E-A947-70E740481C1C}">
                <a14:useLocalDpi xmlns:a14="http://schemas.microsoft.com/office/drawing/2010/main" val="0"/>
              </a:ext>
            </a:extLst>
          </a:blip>
          <a:srcRect t="1" b="11577"/>
          <a:stretch/>
        </p:blipFill>
        <p:spPr>
          <a:xfrm>
            <a:off x="-10754" y="2148840"/>
            <a:ext cx="13030199" cy="7680960"/>
          </a:xfrm>
          <a:prstGeom prst="rect">
            <a:avLst/>
          </a:prstGeom>
        </p:spPr>
      </p:pic>
      <p:sp>
        <p:nvSpPr>
          <p:cNvPr id="2" name="Title 1"/>
          <p:cNvSpPr>
            <a:spLocks noGrp="1"/>
          </p:cNvSpPr>
          <p:nvPr>
            <p:ph type="ctrTitle"/>
          </p:nvPr>
        </p:nvSpPr>
        <p:spPr>
          <a:xfrm>
            <a:off x="406400" y="533400"/>
            <a:ext cx="11201400" cy="1524000"/>
          </a:xfrm>
        </p:spPr>
        <p:txBody>
          <a:bodyPr anchor="t">
            <a:noAutofit/>
          </a:bodyPr>
          <a:lstStyle>
            <a:lvl1pPr algn="l">
              <a:defRPr sz="4800">
                <a:solidFill>
                  <a:srgbClr val="464748"/>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Subtitle 2"/>
          <p:cNvSpPr>
            <a:spLocks noGrp="1"/>
          </p:cNvSpPr>
          <p:nvPr>
            <p:ph type="subTitle" idx="1"/>
          </p:nvPr>
        </p:nvSpPr>
        <p:spPr>
          <a:xfrm>
            <a:off x="406400" y="1981200"/>
            <a:ext cx="5638800" cy="1676400"/>
          </a:xfrm>
        </p:spPr>
        <p:txBody>
          <a:bodyPr anchor="ctr">
            <a:noAutofit/>
          </a:bodyPr>
          <a:lstStyle>
            <a:lvl1pPr marL="0" indent="0" algn="l">
              <a:buNone/>
              <a:defRPr sz="3200">
                <a:solidFill>
                  <a:srgbClr val="006EB9"/>
                </a:solidFill>
                <a:latin typeface="Open Sans" panose="020B0606030504020204" pitchFamily="34" charset="0"/>
                <a:ea typeface="Open Sans" panose="020B0606030504020204" pitchFamily="34" charset="0"/>
                <a:cs typeface="Open Sans" panose="020B0606030504020204" pitchFamily="34" charset="0"/>
              </a:defRPr>
            </a:lvl1pPr>
            <a:lvl2pPr marL="650230" indent="0" algn="ctr">
              <a:buNone/>
              <a:defRPr>
                <a:solidFill>
                  <a:schemeClr val="tx1">
                    <a:tint val="75000"/>
                  </a:schemeClr>
                </a:solidFill>
              </a:defRPr>
            </a:lvl2pPr>
            <a:lvl3pPr marL="1300460" indent="0" algn="ctr">
              <a:buNone/>
              <a:defRPr>
                <a:solidFill>
                  <a:schemeClr val="tx1">
                    <a:tint val="75000"/>
                  </a:schemeClr>
                </a:solidFill>
              </a:defRPr>
            </a:lvl3pPr>
            <a:lvl4pPr marL="1950690" indent="0" algn="ctr">
              <a:buNone/>
              <a:defRPr>
                <a:solidFill>
                  <a:schemeClr val="tx1">
                    <a:tint val="75000"/>
                  </a:schemeClr>
                </a:solidFill>
              </a:defRPr>
            </a:lvl4pPr>
            <a:lvl5pPr marL="2600919" indent="0" algn="ctr">
              <a:buNone/>
              <a:defRPr>
                <a:solidFill>
                  <a:schemeClr val="tx1">
                    <a:tint val="75000"/>
                  </a:schemeClr>
                </a:solidFill>
              </a:defRPr>
            </a:lvl5pPr>
            <a:lvl6pPr marL="3251149" indent="0" algn="ctr">
              <a:buNone/>
              <a:defRPr>
                <a:solidFill>
                  <a:schemeClr val="tx1">
                    <a:tint val="75000"/>
                  </a:schemeClr>
                </a:solidFill>
              </a:defRPr>
            </a:lvl6pPr>
            <a:lvl7pPr marL="3901379" indent="0" algn="ctr">
              <a:buNone/>
              <a:defRPr>
                <a:solidFill>
                  <a:schemeClr val="tx1">
                    <a:tint val="75000"/>
                  </a:schemeClr>
                </a:solidFill>
              </a:defRPr>
            </a:lvl7pPr>
            <a:lvl8pPr marL="4551609" indent="0" algn="ctr">
              <a:buNone/>
              <a:defRPr>
                <a:solidFill>
                  <a:schemeClr val="tx1">
                    <a:tint val="75000"/>
                  </a:schemeClr>
                </a:solidFill>
              </a:defRPr>
            </a:lvl8pPr>
            <a:lvl9pPr marL="5201839" indent="0" algn="ctr">
              <a:buNone/>
              <a:defRPr>
                <a:solidFill>
                  <a:schemeClr val="tx1">
                    <a:tint val="75000"/>
                  </a:schemeClr>
                </a:solidFill>
              </a:defRPr>
            </a:lvl9pPr>
          </a:lstStyle>
          <a:p>
            <a:r>
              <a:rPr lang="en-US" dirty="0"/>
              <a:t>Click to edit Master subtitle style</a:t>
            </a:r>
          </a:p>
        </p:txBody>
      </p:sp>
      <p:pic>
        <p:nvPicPr>
          <p:cNvPr id="8" name="Picture 7" descr="IPA_Africa_(Color-RGB)-Transparent-Background.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482600" y="4679824"/>
            <a:ext cx="2932024" cy="1416176"/>
          </a:xfrm>
          <a:prstGeom prst="rect">
            <a:avLst/>
          </a:prstGeom>
        </p:spPr>
      </p:pic>
    </p:spTree>
    <p:extLst>
      <p:ext uri="{BB962C8B-B14F-4D97-AF65-F5344CB8AC3E}">
        <p14:creationId xmlns:p14="http://schemas.microsoft.com/office/powerpoint/2010/main" val="2008145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a:t>Click to edit Master title style</a:t>
            </a:r>
          </a:p>
        </p:txBody>
      </p:sp>
      <p:sp>
        <p:nvSpPr>
          <p:cNvPr id="3" name="Subtitle 2"/>
          <p:cNvSpPr>
            <a:spLocks noGrp="1"/>
          </p:cNvSpPr>
          <p:nvPr>
            <p:ph type="subTitle" idx="1"/>
          </p:nvPr>
        </p:nvSpPr>
        <p:spPr>
          <a:xfrm>
            <a:off x="1951038" y="5527675"/>
            <a:ext cx="9102725" cy="249237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50875" y="2276475"/>
            <a:ext cx="5775325" cy="6435725"/>
          </a:xfrm>
        </p:spPr>
        <p:txBody>
          <a:bodyPr>
            <a:normAutofit/>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578600" y="2276475"/>
            <a:ext cx="5775325" cy="6435725"/>
          </a:xfrm>
        </p:spPr>
        <p:txBody>
          <a:bodyPr>
            <a:normAutofit/>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hoto Bor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4"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721600" y="6997700"/>
            <a:ext cx="2557463" cy="2827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Picture 29"/>
          <p:cNvPicPr>
            <a:picLocks noChangeAspect="1"/>
          </p:cNvPicPr>
          <p:nvPr userDrawn="1"/>
        </p:nvPicPr>
        <p:blipFill>
          <a:blip r:embed="rId3" cstate="print">
            <a:extLst>
              <a:ext uri="{28A0092B-C50C-407E-A947-70E740481C1C}">
                <a14:useLocalDpi xmlns:a14="http://schemas.microsoft.com/office/drawing/2010/main" val="0"/>
              </a:ext>
            </a:extLst>
          </a:blip>
          <a:srcRect l="-46" b="7660"/>
          <a:stretch>
            <a:fillRect/>
          </a:stretch>
        </p:blipFill>
        <p:spPr bwMode="auto">
          <a:xfrm>
            <a:off x="2540000" y="6997700"/>
            <a:ext cx="2701925" cy="2755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Picture 30"/>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5233988" y="6997700"/>
            <a:ext cx="2519362" cy="2832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31"/>
          <p:cNvPicPr preferRelativeResize="0">
            <a:picLocks/>
          </p:cNvPicPr>
          <p:nvPr userDrawn="1"/>
        </p:nvPicPr>
        <p:blipFill>
          <a:blip r:embed="rId5" cstate="print">
            <a:extLst>
              <a:ext uri="{28A0092B-C50C-407E-A947-70E740481C1C}">
                <a14:useLocalDpi xmlns:a14="http://schemas.microsoft.com/office/drawing/2010/main" val="0"/>
              </a:ext>
            </a:extLst>
          </a:blip>
          <a:srcRect l="-360" r="398" b="9959"/>
          <a:stretch>
            <a:fillRect/>
          </a:stretch>
        </p:blipFill>
        <p:spPr bwMode="auto">
          <a:xfrm>
            <a:off x="10236200" y="6997700"/>
            <a:ext cx="2768600" cy="2755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 name="Picture 3"/>
          <p:cNvPicPr>
            <a:picLocks noChangeAspect="1"/>
          </p:cNvPicPr>
          <p:nvPr userDrawn="1"/>
        </p:nvPicPr>
        <p:blipFill>
          <a:blip r:embed="rId6" cstate="print">
            <a:extLst>
              <a:ext uri="{28A0092B-C50C-407E-A947-70E740481C1C}">
                <a14:useLocalDpi xmlns:a14="http://schemas.microsoft.com/office/drawing/2010/main" val="0"/>
              </a:ext>
            </a:extLst>
          </a:blip>
          <a:srcRect r="-5946"/>
          <a:stretch>
            <a:fillRect/>
          </a:stretch>
        </p:blipFill>
        <p:spPr bwMode="auto">
          <a:xfrm>
            <a:off x="-22225" y="6997700"/>
            <a:ext cx="2714625" cy="2832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Text Placeholder 9"/>
          <p:cNvSpPr>
            <a:spLocks noGrp="1"/>
          </p:cNvSpPr>
          <p:nvPr>
            <p:ph type="body" sz="quarter" idx="10"/>
          </p:nvPr>
        </p:nvSpPr>
        <p:spPr>
          <a:xfrm>
            <a:off x="635000" y="2590800"/>
            <a:ext cx="10591800" cy="3810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roject Ma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pic>
        <p:nvPicPr>
          <p:cNvPr id="4" name="Picture 2" descr="C:\Users\hmcannally-linz\Box Sync\IPA_Resources\IPA_Communications_Resources\07_Design Elements\02_Maps\IPA-Map_Country-Offices_2014August.jpg"/>
          <p:cNvPicPr>
            <a:picLocks noChangeAspect="1" noChangeArrowheads="1"/>
          </p:cNvPicPr>
          <p:nvPr userDrawn="1"/>
        </p:nvPicPr>
        <p:blipFill rotWithShape="1">
          <a:blip r:embed="rId2" cstate="email">
            <a:extLst>
              <a:ext uri="{28A0092B-C50C-407E-A947-70E740481C1C}">
                <a14:useLocalDpi xmlns:a14="http://schemas.microsoft.com/office/drawing/2010/main" val="0"/>
              </a:ext>
            </a:extLst>
          </a:blip>
          <a:srcRect t="3651"/>
          <a:stretch/>
        </p:blipFill>
        <p:spPr bwMode="auto">
          <a:xfrm>
            <a:off x="-325821" y="0"/>
            <a:ext cx="13975525" cy="7071798"/>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0875" y="390525"/>
            <a:ext cx="11718925" cy="16256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50875" y="2276475"/>
            <a:ext cx="11703050" cy="686752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0" y="0"/>
            <a:ext cx="13004800" cy="190500"/>
          </a:xfrm>
          <a:prstGeom prst="rect">
            <a:avLst/>
          </a:prstGeom>
          <a:solidFill>
            <a:srgbClr val="81B53C"/>
          </a:solidFill>
          <a:ln>
            <a:noFill/>
          </a:ln>
          <a:effectLst/>
        </p:spPr>
        <p:style>
          <a:lnRef idx="1">
            <a:schemeClr val="accent1"/>
          </a:lnRef>
          <a:fillRef idx="3">
            <a:schemeClr val="accent1"/>
          </a:fillRef>
          <a:effectRef idx="2">
            <a:schemeClr val="accent1"/>
          </a:effectRef>
          <a:fontRef idx="minor">
            <a:schemeClr val="lt1"/>
          </a:fontRef>
        </p:style>
        <p:txBody>
          <a:bodyPr lIns="130046" tIns="65023" rIns="130046" bIns="65023" anchor="ctr"/>
          <a:lstStyle/>
          <a:p>
            <a:pPr algn="ctr">
              <a:defRPr/>
            </a:pPr>
            <a:endParaRPr lang="en-US" dirty="0">
              <a:solidFill>
                <a:srgbClr val="81B53C"/>
              </a:solidFill>
            </a:endParaRPr>
          </a:p>
        </p:txBody>
      </p:sp>
      <p:pic>
        <p:nvPicPr>
          <p:cNvPr id="6" name="Picture 5" descr="IPA_Africa_(Symbol).jpg"/>
          <p:cNvPicPr>
            <a:picLocks noChangeAspect="1"/>
          </p:cNvPicPr>
          <p:nvPr userDrawn="1"/>
        </p:nvPicPr>
        <p:blipFill>
          <a:blip r:embed="rId10" cstate="email">
            <a:extLst>
              <a:ext uri="{28A0092B-C50C-407E-A947-70E740481C1C}">
                <a14:useLocalDpi xmlns:a14="http://schemas.microsoft.com/office/drawing/2010/main" val="0"/>
              </a:ext>
            </a:extLst>
          </a:blip>
          <a:stretch>
            <a:fillRect/>
          </a:stretch>
        </p:blipFill>
        <p:spPr>
          <a:xfrm>
            <a:off x="11607800" y="8458200"/>
            <a:ext cx="990600" cy="990600"/>
          </a:xfrm>
          <a:prstGeom prst="rect">
            <a:avLst/>
          </a:prstGeom>
        </p:spPr>
      </p:pic>
    </p:spTree>
  </p:cSld>
  <p:clrMap bg1="lt1" tx1="dk1" bg2="lt2" tx2="dk2" accent1="accent1" accent2="accent2" accent3="accent3" accent4="accent4" accent5="accent5" accent6="accent6" hlink="hlink" folHlink="folHlink"/>
  <p:sldLayoutIdLst>
    <p:sldLayoutId id="2147483693" r:id="rId1"/>
    <p:sldLayoutId id="2147483697" r:id="rId2"/>
    <p:sldLayoutId id="2147483696" r:id="rId3"/>
    <p:sldLayoutId id="2147483699" r:id="rId4"/>
    <p:sldLayoutId id="2147483701" r:id="rId5"/>
    <p:sldLayoutId id="2147483702" r:id="rId6"/>
    <p:sldLayoutId id="2147483703" r:id="rId7"/>
    <p:sldLayoutId id="2147483704" r:id="rId8"/>
  </p:sldLayoutIdLst>
  <p:hf sldNum="0" hdr="0" dt="0"/>
  <p:txStyles>
    <p:titleStyle>
      <a:lvl1pPr algn="ctr" defTabSz="914400" rtl="0" eaLnBrk="1" latinLnBrk="0" hangingPunct="1">
        <a:spcBef>
          <a:spcPct val="0"/>
        </a:spcBef>
        <a:buNone/>
        <a:defRPr sz="5400" b="1"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p:titleStyle>
    <p:bodyStyle>
      <a:lvl1pPr marL="342900" indent="-342900" algn="l" defTabSz="914400" rtl="0" eaLnBrk="1" latinLnBrk="0" hangingPunct="1">
        <a:spcBef>
          <a:spcPct val="20000"/>
        </a:spcBef>
        <a:buFont typeface="Arial" pitchFamily="34" charset="0"/>
        <a:buChar char="•"/>
        <a:defRPr sz="4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Font typeface="Arial" pitchFamily="34" charset="0"/>
        <a:buChar char="–"/>
        <a:defRPr sz="3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Font typeface="Arial" pitchFamily="34" charset="0"/>
        <a:buChar char="•"/>
        <a:defRPr sz="32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Font typeface="Arial" pitchFamily="34" charset="0"/>
        <a:buChar char="–"/>
        <a:defRPr sz="2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Font typeface="Arial" pitchFamily="34" charset="0"/>
        <a:buChar char="»"/>
        <a:defRPr sz="2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13.jpeg"/><Relationship Id="rId5" Type="http://schemas.openxmlformats.org/officeDocument/2006/relationships/image" Target="../media/image12.JPG"/><Relationship Id="rId4" Type="http://schemas.openxmlformats.org/officeDocument/2006/relationships/image" Target="../media/image11.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17.JP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1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15.JP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t="7849" b="21032"/>
          <a:stretch/>
        </p:blipFill>
        <p:spPr>
          <a:xfrm>
            <a:off x="4393799" y="247650"/>
            <a:ext cx="4217201" cy="2999232"/>
          </a:xfrm>
          <a:prstGeom prst="rect">
            <a:avLst/>
          </a:prstGeom>
        </p:spPr>
      </p:pic>
      <p:pic>
        <p:nvPicPr>
          <p:cNvPr id="5" name="Picture 4"/>
          <p:cNvPicPr>
            <a:picLocks/>
          </p:cNvPicPr>
          <p:nvPr/>
        </p:nvPicPr>
        <p:blipFill>
          <a:blip r:embed="rId4">
            <a:extLst>
              <a:ext uri="{28A0092B-C50C-407E-A947-70E740481C1C}">
                <a14:useLocalDpi xmlns:a14="http://schemas.microsoft.com/office/drawing/2010/main" val="0"/>
              </a:ext>
            </a:extLst>
          </a:blip>
          <a:stretch>
            <a:fillRect/>
          </a:stretch>
        </p:blipFill>
        <p:spPr>
          <a:xfrm>
            <a:off x="8763000" y="247650"/>
            <a:ext cx="4216400" cy="2999232"/>
          </a:xfrm>
          <a:prstGeom prst="rect">
            <a:avLst/>
          </a:prstGeom>
        </p:spPr>
      </p:pic>
      <p:pic>
        <p:nvPicPr>
          <p:cNvPr id="8" name="Picture 7"/>
          <p:cNvPicPr>
            <a:picLocks noChangeAspect="1"/>
          </p:cNvPicPr>
          <p:nvPr/>
        </p:nvPicPr>
        <p:blipFill rotWithShape="1">
          <a:blip r:embed="rId5">
            <a:extLst>
              <a:ext uri="{28A0092B-C50C-407E-A947-70E740481C1C}">
                <a14:useLocalDpi xmlns:a14="http://schemas.microsoft.com/office/drawing/2010/main" val="0"/>
              </a:ext>
            </a:extLst>
          </a:blip>
          <a:srcRect l="103614" t="34337" r="-103614" b="-7831"/>
          <a:stretch/>
        </p:blipFill>
        <p:spPr>
          <a:xfrm>
            <a:off x="4394200" y="3886200"/>
            <a:ext cx="4216400" cy="3098800"/>
          </a:xfrm>
          <a:prstGeom prst="rect">
            <a:avLst/>
          </a:prstGeom>
        </p:spPr>
      </p:pic>
      <p:sp>
        <p:nvSpPr>
          <p:cNvPr id="10" name="TextBox 9"/>
          <p:cNvSpPr txBox="1"/>
          <p:nvPr/>
        </p:nvSpPr>
        <p:spPr>
          <a:xfrm>
            <a:off x="203955" y="4953000"/>
            <a:ext cx="12800845" cy="3886200"/>
          </a:xfrm>
          <a:prstGeom prst="rect">
            <a:avLst/>
          </a:prstGeom>
          <a:noFill/>
        </p:spPr>
        <p:txBody>
          <a:bodyPr wrap="square" rtlCol="0" anchor="t">
            <a:noAutofit/>
          </a:bodyPr>
          <a:lstStyle/>
          <a:p>
            <a:r>
              <a:rPr lang="en-US" sz="4800" b="1" spc="300" dirty="0">
                <a:latin typeface="Open Sans"/>
              </a:rPr>
              <a:t>Program Delivery Effectiveness and Health Outcomes of Maternal Cash Transfer Program</a:t>
            </a:r>
          </a:p>
        </p:txBody>
      </p:sp>
      <p:sp>
        <p:nvSpPr>
          <p:cNvPr id="11" name="TextBox 10"/>
          <p:cNvSpPr txBox="1"/>
          <p:nvPr/>
        </p:nvSpPr>
        <p:spPr>
          <a:xfrm>
            <a:off x="330200" y="8153400"/>
            <a:ext cx="5181600" cy="1077218"/>
          </a:xfrm>
          <a:prstGeom prst="rect">
            <a:avLst/>
          </a:prstGeom>
          <a:noFill/>
        </p:spPr>
        <p:txBody>
          <a:bodyPr wrap="square" rtlCol="0">
            <a:spAutoFit/>
          </a:bodyPr>
          <a:lstStyle/>
          <a:p>
            <a:r>
              <a:rPr lang="en-US" sz="3200" dirty="0" err="1">
                <a:solidFill>
                  <a:srgbClr val="006EB9"/>
                </a:solidFill>
                <a:latin typeface="Open Sans" panose="020B0606030504020204" pitchFamily="34" charset="0"/>
                <a:ea typeface="Open Sans" panose="020B0606030504020204" pitchFamily="34" charset="0"/>
                <a:cs typeface="Open Sans" panose="020B0606030504020204" pitchFamily="34" charset="0"/>
              </a:rPr>
              <a:t>Nicholus</a:t>
            </a:r>
            <a:r>
              <a:rPr lang="en-US" sz="3200" dirty="0">
                <a:solidFill>
                  <a:srgbClr val="006EB9"/>
                </a:solidFill>
                <a:latin typeface="Open Sans" panose="020B0606030504020204" pitchFamily="34" charset="0"/>
                <a:ea typeface="Open Sans" panose="020B0606030504020204" pitchFamily="34" charset="0"/>
                <a:cs typeface="Open Sans" panose="020B0606030504020204" pitchFamily="34" charset="0"/>
              </a:rPr>
              <a:t> Tint </a:t>
            </a:r>
            <a:r>
              <a:rPr lang="en-US" sz="3200" dirty="0" err="1">
                <a:solidFill>
                  <a:srgbClr val="006EB9"/>
                </a:solidFill>
                <a:latin typeface="Open Sans" panose="020B0606030504020204" pitchFamily="34" charset="0"/>
                <a:ea typeface="Open Sans" panose="020B0606030504020204" pitchFamily="34" charset="0"/>
                <a:cs typeface="Open Sans" panose="020B0606030504020204" pitchFamily="34" charset="0"/>
              </a:rPr>
              <a:t>Zaw</a:t>
            </a:r>
            <a:endParaRPr lang="en-US" sz="3200" dirty="0">
              <a:solidFill>
                <a:srgbClr val="006EB9"/>
              </a:solidFill>
              <a:latin typeface="Open Sans" panose="020B0606030504020204" pitchFamily="34" charset="0"/>
              <a:ea typeface="Open Sans" panose="020B0606030504020204" pitchFamily="34" charset="0"/>
              <a:cs typeface="Open Sans" panose="020B0606030504020204" pitchFamily="34" charset="0"/>
            </a:endParaRPr>
          </a:p>
          <a:p>
            <a:r>
              <a:rPr lang="en-US" sz="3200" dirty="0">
                <a:solidFill>
                  <a:srgbClr val="006EB9"/>
                </a:solidFill>
              </a:rPr>
              <a:t>Sr. Research Associate</a:t>
            </a:r>
            <a:endParaRPr lang="en-US" sz="3200" dirty="0"/>
          </a:p>
        </p:txBody>
      </p:sp>
      <p:pic>
        <p:nvPicPr>
          <p:cNvPr id="12" name="Picture 11"/>
          <p:cNvPicPr>
            <a:picLocks noChangeAspect="1"/>
          </p:cNvPicPr>
          <p:nvPr/>
        </p:nvPicPr>
        <p:blipFill rotWithShape="1">
          <a:blip r:embed="rId6" cstate="email">
            <a:extLst>
              <a:ext uri="{28A0092B-C50C-407E-A947-70E740481C1C}">
                <a14:useLocalDpi xmlns:a14="http://schemas.microsoft.com/office/drawing/2010/main" val="0"/>
              </a:ext>
            </a:extLst>
          </a:blip>
          <a:srcRect t="29501"/>
          <a:stretch/>
        </p:blipFill>
        <p:spPr>
          <a:xfrm>
            <a:off x="0" y="228600"/>
            <a:ext cx="4215384" cy="2971800"/>
          </a:xfrm>
          <a:prstGeom prst="rect">
            <a:avLst/>
          </a:prstGeom>
        </p:spPr>
      </p:pic>
    </p:spTree>
    <p:extLst>
      <p:ext uri="{BB962C8B-B14F-4D97-AF65-F5344CB8AC3E}">
        <p14:creationId xmlns:p14="http://schemas.microsoft.com/office/powerpoint/2010/main" val="8683486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Questions</a:t>
            </a:r>
          </a:p>
        </p:txBody>
      </p:sp>
      <p:sp>
        <p:nvSpPr>
          <p:cNvPr id="3" name="Content Placeholder 2"/>
          <p:cNvSpPr>
            <a:spLocks noGrp="1"/>
          </p:cNvSpPr>
          <p:nvPr>
            <p:ph idx="1"/>
          </p:nvPr>
        </p:nvSpPr>
        <p:spPr/>
        <p:txBody>
          <a:bodyPr>
            <a:normAutofit lnSpcReduction="10000"/>
          </a:bodyPr>
          <a:lstStyle/>
          <a:p>
            <a:r>
              <a:rPr lang="en-US" dirty="0"/>
              <a:t>Secondary specific objectives:</a:t>
            </a:r>
          </a:p>
          <a:p>
            <a:pPr lvl="1"/>
            <a:r>
              <a:rPr lang="en-US" dirty="0"/>
              <a:t>Effect of the cash and BCC on self-reported knowledge</a:t>
            </a:r>
          </a:p>
          <a:p>
            <a:pPr lvl="1"/>
            <a:endParaRPr lang="en-US" dirty="0"/>
          </a:p>
          <a:p>
            <a:pPr lvl="1"/>
            <a:r>
              <a:rPr lang="en-US" dirty="0"/>
              <a:t>how the monthly cash transfer change the household consumption, and labor supply</a:t>
            </a:r>
          </a:p>
          <a:p>
            <a:pPr lvl="1"/>
            <a:endParaRPr lang="en-US" dirty="0"/>
          </a:p>
          <a:p>
            <a:pPr lvl="1"/>
            <a:r>
              <a:rPr lang="en-US" dirty="0"/>
              <a:t>household decision making dynamics and desired fertility.</a:t>
            </a:r>
          </a:p>
          <a:p>
            <a:pPr lvl="1"/>
            <a:endParaRPr lang="en-US" dirty="0"/>
          </a:p>
          <a:p>
            <a:pPr lvl="1"/>
            <a:r>
              <a:rPr lang="en-US" dirty="0"/>
              <a:t>spillover effect to existing siblings of the child beneficiaries</a:t>
            </a:r>
          </a:p>
        </p:txBody>
      </p:sp>
    </p:spTree>
    <p:extLst>
      <p:ext uri="{BB962C8B-B14F-4D97-AF65-F5344CB8AC3E}">
        <p14:creationId xmlns:p14="http://schemas.microsoft.com/office/powerpoint/2010/main" val="306174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a:t>
            </a:r>
          </a:p>
        </p:txBody>
      </p:sp>
      <p:sp>
        <p:nvSpPr>
          <p:cNvPr id="3" name="Content Placeholder 2"/>
          <p:cNvSpPr>
            <a:spLocks noGrp="1"/>
          </p:cNvSpPr>
          <p:nvPr>
            <p:ph idx="1"/>
          </p:nvPr>
        </p:nvSpPr>
        <p:spPr/>
        <p:txBody>
          <a:bodyPr>
            <a:normAutofit/>
          </a:bodyPr>
          <a:lstStyle/>
          <a:p>
            <a:r>
              <a:rPr lang="en-US" dirty="0"/>
              <a:t>Implementation Design</a:t>
            </a:r>
          </a:p>
          <a:p>
            <a:endParaRPr lang="en-US" dirty="0"/>
          </a:p>
          <a:p>
            <a:pPr lvl="1"/>
            <a:r>
              <a:rPr lang="en-US" dirty="0"/>
              <a:t>Treatment 1: monthly maternal cash transfer with some simple ‘lite’ nutritional pamphlets at the point of payment (very minimal information to change behavior)</a:t>
            </a:r>
          </a:p>
          <a:p>
            <a:endParaRPr lang="en-US" dirty="0"/>
          </a:p>
          <a:p>
            <a:pPr lvl="1"/>
            <a:r>
              <a:rPr lang="en-US" dirty="0"/>
              <a:t>Treatment 2: monthly maternal cash transfer along with </a:t>
            </a:r>
            <a:r>
              <a:rPr lang="en-US" b="1" dirty="0"/>
              <a:t>intensive BCC </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3720842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Policy Implication</a:t>
            </a:r>
          </a:p>
        </p:txBody>
      </p:sp>
      <p:sp>
        <p:nvSpPr>
          <p:cNvPr id="3" name="Content Placeholder 2"/>
          <p:cNvSpPr>
            <a:spLocks noGrp="1"/>
          </p:cNvSpPr>
          <p:nvPr>
            <p:ph idx="1"/>
          </p:nvPr>
        </p:nvSpPr>
        <p:spPr/>
        <p:txBody>
          <a:bodyPr>
            <a:normAutofit lnSpcReduction="10000"/>
          </a:bodyPr>
          <a:lstStyle/>
          <a:p>
            <a:r>
              <a:rPr lang="en-US" sz="3200" dirty="0"/>
              <a:t>Research design allow us to understand the impact of cash and cash and intensive BCC separately</a:t>
            </a:r>
          </a:p>
          <a:p>
            <a:r>
              <a:rPr lang="en-US" sz="3200" dirty="0"/>
              <a:t>The findings will inform whether cash alone is sufficient to achieve reduction in stunting OR if BCC is necessary to achieve reduction in stunting</a:t>
            </a:r>
          </a:p>
          <a:p>
            <a:pPr lvl="1"/>
            <a:r>
              <a:rPr lang="en-US" sz="2800" dirty="0"/>
              <a:t>Example: Findings show cash alone achieves no reduction in stunting but cash + BCC achieves 5% reduction in stunting</a:t>
            </a:r>
          </a:p>
          <a:p>
            <a:r>
              <a:rPr lang="en-US" sz="3200" dirty="0"/>
              <a:t>BCC is much more costly program/intervention to implement.</a:t>
            </a:r>
          </a:p>
          <a:p>
            <a:pPr lvl="1"/>
            <a:r>
              <a:rPr lang="en-US" sz="2800" dirty="0"/>
              <a:t>Usually, governments have limited funding to implement such programs.</a:t>
            </a:r>
          </a:p>
          <a:p>
            <a:r>
              <a:rPr lang="en-US" sz="3200" dirty="0"/>
              <a:t>The findings will inform whether the recommendation is to implement maternal cash transfers (relatively inexpensive) or to implement cash transfers plus costly BCC</a:t>
            </a:r>
          </a:p>
          <a:p>
            <a:endParaRPr lang="en-US" dirty="0"/>
          </a:p>
          <a:p>
            <a:endParaRPr lang="en-US" dirty="0"/>
          </a:p>
        </p:txBody>
      </p:sp>
    </p:spTree>
    <p:extLst>
      <p:ext uri="{BB962C8B-B14F-4D97-AF65-F5344CB8AC3E}">
        <p14:creationId xmlns:p14="http://schemas.microsoft.com/office/powerpoint/2010/main" val="1692540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a:t>
            </a:r>
          </a:p>
        </p:txBody>
      </p:sp>
      <p:pic>
        <p:nvPicPr>
          <p:cNvPr id="7" name="Content Placeholder 6"/>
          <p:cNvPicPr>
            <a:picLocks noGrp="1" noChangeAspect="1"/>
          </p:cNvPicPr>
          <p:nvPr>
            <p:ph idx="1"/>
          </p:nvPr>
        </p:nvPicPr>
        <p:blipFill rotWithShape="1">
          <a:blip r:embed="rId2"/>
          <a:srcRect t="59300" r="29638"/>
          <a:stretch/>
        </p:blipFill>
        <p:spPr>
          <a:xfrm>
            <a:off x="229017" y="2016125"/>
            <a:ext cx="12562639" cy="4648200"/>
          </a:xfrm>
          <a:prstGeom prst="rect">
            <a:avLst/>
          </a:prstGeom>
        </p:spPr>
      </p:pic>
    </p:spTree>
    <p:extLst>
      <p:ext uri="{BB962C8B-B14F-4D97-AF65-F5344CB8AC3E}">
        <p14:creationId xmlns:p14="http://schemas.microsoft.com/office/powerpoint/2010/main" val="42253723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a:t>
            </a:r>
          </a:p>
        </p:txBody>
      </p:sp>
      <p:sp>
        <p:nvSpPr>
          <p:cNvPr id="3" name="Content Placeholder 2"/>
          <p:cNvSpPr>
            <a:spLocks noGrp="1"/>
          </p:cNvSpPr>
          <p:nvPr>
            <p:ph idx="1"/>
          </p:nvPr>
        </p:nvSpPr>
        <p:spPr/>
        <p:txBody>
          <a:bodyPr/>
          <a:lstStyle/>
          <a:p>
            <a:r>
              <a:rPr lang="en-US" dirty="0"/>
              <a:t>Clustered Randomizations</a:t>
            </a:r>
          </a:p>
          <a:p>
            <a:pPr lvl="1"/>
            <a:r>
              <a:rPr lang="en-US" dirty="0"/>
              <a:t>Clusters are sub-rural </a:t>
            </a:r>
            <a:r>
              <a:rPr lang="en-US" dirty="0" err="1"/>
              <a:t>healthcenter</a:t>
            </a:r>
            <a:r>
              <a:rPr lang="en-US" dirty="0"/>
              <a:t> catchment area </a:t>
            </a:r>
          </a:p>
          <a:p>
            <a:pPr lvl="1"/>
            <a:r>
              <a:rPr lang="en-US" dirty="0"/>
              <a:t>Clusters were matched to be triplets. </a:t>
            </a:r>
          </a:p>
          <a:p>
            <a:pPr lvl="2"/>
            <a:r>
              <a:rPr lang="en-US" dirty="0"/>
              <a:t>One was assigned to Control</a:t>
            </a:r>
          </a:p>
          <a:p>
            <a:pPr lvl="2"/>
            <a:r>
              <a:rPr lang="en-US" dirty="0"/>
              <a:t>One was assigned to Treatment 1</a:t>
            </a:r>
          </a:p>
          <a:p>
            <a:pPr lvl="2"/>
            <a:r>
              <a:rPr lang="en-US" dirty="0"/>
              <a:t>One was assigned to Treatment 2</a:t>
            </a:r>
          </a:p>
          <a:p>
            <a:pPr lvl="2"/>
            <a:r>
              <a:rPr lang="en-US" dirty="0"/>
              <a:t>Randomly Assigned</a:t>
            </a:r>
          </a:p>
          <a:p>
            <a:pPr lvl="1"/>
            <a:endParaRPr lang="en-US" dirty="0"/>
          </a:p>
        </p:txBody>
      </p:sp>
    </p:spTree>
    <p:extLst>
      <p:ext uri="{BB962C8B-B14F-4D97-AF65-F5344CB8AC3E}">
        <p14:creationId xmlns:p14="http://schemas.microsoft.com/office/powerpoint/2010/main" val="41911809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dirty="0"/>
              <a:t>Planned Research Activity</a:t>
            </a:r>
          </a:p>
        </p:txBody>
      </p:sp>
      <p:sp>
        <p:nvSpPr>
          <p:cNvPr id="3" name="Content Placeholder 2"/>
          <p:cNvSpPr>
            <a:spLocks noGrp="1"/>
          </p:cNvSpPr>
          <p:nvPr>
            <p:ph idx="1"/>
          </p:nvPr>
        </p:nvSpPr>
        <p:spPr/>
        <p:txBody>
          <a:bodyPr>
            <a:normAutofit fontScale="92500"/>
          </a:bodyPr>
          <a:lstStyle/>
          <a:p>
            <a:r>
              <a:rPr lang="en-US" dirty="0"/>
              <a:t>Baseline: </a:t>
            </a:r>
          </a:p>
          <a:p>
            <a:pPr lvl="1"/>
            <a:r>
              <a:rPr lang="en-US" dirty="0"/>
              <a:t>Timeline: May – August 2016 </a:t>
            </a:r>
          </a:p>
          <a:p>
            <a:pPr lvl="1"/>
            <a:r>
              <a:rPr lang="en-US" dirty="0"/>
              <a:t>Sample size:  5413 </a:t>
            </a:r>
          </a:p>
          <a:p>
            <a:pPr lvl="1"/>
            <a:r>
              <a:rPr lang="en-US" dirty="0"/>
              <a:t>Sample unit: Pregnant and childbearing age women</a:t>
            </a:r>
          </a:p>
          <a:p>
            <a:pPr lvl="1"/>
            <a:endParaRPr lang="en-US" dirty="0"/>
          </a:p>
          <a:p>
            <a:r>
              <a:rPr lang="en-US" dirty="0"/>
              <a:t>Midline/Monitoring</a:t>
            </a:r>
          </a:p>
          <a:p>
            <a:pPr lvl="1"/>
            <a:r>
              <a:rPr lang="en-US" dirty="0"/>
              <a:t>Post Distribution Monitoring</a:t>
            </a:r>
          </a:p>
          <a:p>
            <a:pPr lvl="1"/>
            <a:r>
              <a:rPr lang="en-US" dirty="0"/>
              <a:t>Project implementation monitoring</a:t>
            </a:r>
          </a:p>
          <a:p>
            <a:pPr lvl="1"/>
            <a:endParaRPr lang="en-US" dirty="0"/>
          </a:p>
          <a:p>
            <a:r>
              <a:rPr lang="en-US" dirty="0" err="1"/>
              <a:t>Endline</a:t>
            </a:r>
            <a:r>
              <a:rPr lang="en-US" dirty="0"/>
              <a:t>: Same sample size and sample group collected at baseline</a:t>
            </a:r>
          </a:p>
          <a:p>
            <a:endParaRPr lang="en-US" dirty="0"/>
          </a:p>
        </p:txBody>
      </p:sp>
    </p:spTree>
    <p:extLst>
      <p:ext uri="{BB962C8B-B14F-4D97-AF65-F5344CB8AC3E}">
        <p14:creationId xmlns:p14="http://schemas.microsoft.com/office/powerpoint/2010/main" val="3827382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Field Implementation</a:t>
            </a:r>
          </a:p>
        </p:txBody>
      </p:sp>
      <p:sp>
        <p:nvSpPr>
          <p:cNvPr id="3" name="Content Placeholder 2"/>
          <p:cNvSpPr>
            <a:spLocks noGrp="1"/>
          </p:cNvSpPr>
          <p:nvPr>
            <p:ph idx="1"/>
          </p:nvPr>
        </p:nvSpPr>
        <p:spPr/>
        <p:txBody>
          <a:bodyPr>
            <a:normAutofit fontScale="92500"/>
          </a:bodyPr>
          <a:lstStyle/>
          <a:p>
            <a:r>
              <a:rPr lang="en-US" dirty="0"/>
              <a:t>Preparation &amp; Training</a:t>
            </a:r>
          </a:p>
          <a:p>
            <a:r>
              <a:rPr lang="en-US" dirty="0"/>
              <a:t>Conducted on Tablets: Programmed in </a:t>
            </a:r>
            <a:r>
              <a:rPr lang="en-US" dirty="0" err="1">
                <a:solidFill>
                  <a:srgbClr val="FF0000"/>
                </a:solidFill>
              </a:rPr>
              <a:t>SurveyCTO</a:t>
            </a:r>
            <a:endParaRPr lang="en-US" dirty="0">
              <a:solidFill>
                <a:srgbClr val="FF0000"/>
              </a:solidFill>
            </a:endParaRPr>
          </a:p>
          <a:p>
            <a:pPr lvl="1"/>
            <a:r>
              <a:rPr lang="en-US" dirty="0"/>
              <a:t>Built in check – logic checks, constraints and audio audit recording</a:t>
            </a:r>
          </a:p>
          <a:p>
            <a:pPr lvl="1"/>
            <a:r>
              <a:rPr lang="en-US" dirty="0"/>
              <a:t>Ability to review the data (pilot data) immediately</a:t>
            </a:r>
          </a:p>
          <a:p>
            <a:r>
              <a:rPr lang="en-US" dirty="0"/>
              <a:t>Training/Survey Team Selection</a:t>
            </a:r>
          </a:p>
          <a:p>
            <a:pPr lvl="1"/>
            <a:r>
              <a:rPr lang="en-US" dirty="0"/>
              <a:t>Standardization test for anthropometric measurement </a:t>
            </a:r>
          </a:p>
          <a:p>
            <a:pPr lvl="1"/>
            <a:r>
              <a:rPr lang="en-US" dirty="0"/>
              <a:t>Team leader observation for questionnaires administration</a:t>
            </a:r>
          </a:p>
          <a:p>
            <a:pPr lvl="1"/>
            <a:r>
              <a:rPr lang="en-US" dirty="0"/>
              <a:t>Select highest performing enumerators</a:t>
            </a:r>
          </a:p>
          <a:p>
            <a:endParaRPr lang="en-US" dirty="0"/>
          </a:p>
          <a:p>
            <a:endParaRPr lang="en-US" dirty="0"/>
          </a:p>
        </p:txBody>
      </p:sp>
    </p:spTree>
    <p:extLst>
      <p:ext uri="{BB962C8B-B14F-4D97-AF65-F5344CB8AC3E}">
        <p14:creationId xmlns:p14="http://schemas.microsoft.com/office/powerpoint/2010/main" val="13279955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103614" t="34337" r="-103614" b="-7831"/>
          <a:stretch/>
        </p:blipFill>
        <p:spPr>
          <a:xfrm>
            <a:off x="5664200" y="4114800"/>
            <a:ext cx="4216400" cy="3098800"/>
          </a:xfrm>
          <a:prstGeom prst="rect">
            <a:avLst/>
          </a:prstGeom>
        </p:spPr>
      </p:pic>
      <p:sp>
        <p:nvSpPr>
          <p:cNvPr id="11" name="TextBox 10"/>
          <p:cNvSpPr txBox="1"/>
          <p:nvPr/>
        </p:nvSpPr>
        <p:spPr>
          <a:xfrm>
            <a:off x="787400" y="7848600"/>
            <a:ext cx="8839200" cy="754053"/>
          </a:xfrm>
          <a:prstGeom prst="rect">
            <a:avLst/>
          </a:prstGeom>
          <a:noFill/>
        </p:spPr>
        <p:txBody>
          <a:bodyPr wrap="square" rtlCol="0">
            <a:spAutoFit/>
          </a:bodyPr>
          <a:lstStyle/>
          <a:p>
            <a:r>
              <a:rPr lang="en-US" dirty="0"/>
              <a:t>Baseline: Field Implementation</a:t>
            </a:r>
          </a:p>
        </p:txBody>
      </p:sp>
      <p:pic>
        <p:nvPicPr>
          <p:cNvPr id="5" name="Picture 4"/>
          <p:cNvPicPr>
            <a:picLocks noChangeAspect="1"/>
          </p:cNvPicPr>
          <p:nvPr/>
        </p:nvPicPr>
        <p:blipFill rotWithShape="1">
          <a:blip r:embed="rId4">
            <a:extLst>
              <a:ext uri="{28A0092B-C50C-407E-A947-70E740481C1C}">
                <a14:useLocalDpi xmlns:a14="http://schemas.microsoft.com/office/drawing/2010/main" val="0"/>
              </a:ext>
            </a:extLst>
          </a:blip>
          <a:srcRect b="28916"/>
          <a:stretch/>
        </p:blipFill>
        <p:spPr>
          <a:xfrm>
            <a:off x="787399" y="685800"/>
            <a:ext cx="8254139" cy="5867400"/>
          </a:xfrm>
          <a:prstGeom prst="rect">
            <a:avLst/>
          </a:prstGeom>
        </p:spPr>
      </p:pic>
    </p:spTree>
    <p:extLst>
      <p:ext uri="{BB962C8B-B14F-4D97-AF65-F5344CB8AC3E}">
        <p14:creationId xmlns:p14="http://schemas.microsoft.com/office/powerpoint/2010/main" val="9844691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Baseline: Field Implementation</a:t>
            </a:r>
          </a:p>
        </p:txBody>
      </p:sp>
      <p:sp>
        <p:nvSpPr>
          <p:cNvPr id="3" name="Content Placeholder 2"/>
          <p:cNvSpPr>
            <a:spLocks noGrp="1"/>
          </p:cNvSpPr>
          <p:nvPr>
            <p:ph idx="1"/>
          </p:nvPr>
        </p:nvSpPr>
        <p:spPr/>
        <p:txBody>
          <a:bodyPr>
            <a:normAutofit lnSpcReduction="10000"/>
          </a:bodyPr>
          <a:lstStyle/>
          <a:p>
            <a:r>
              <a:rPr lang="en-US" dirty="0"/>
              <a:t>Piloting</a:t>
            </a:r>
          </a:p>
          <a:p>
            <a:pPr lvl="1"/>
            <a:r>
              <a:rPr lang="en-US" dirty="0"/>
              <a:t>Two pilot test </a:t>
            </a:r>
          </a:p>
          <a:p>
            <a:pPr lvl="1"/>
            <a:r>
              <a:rPr lang="en-US" dirty="0"/>
              <a:t>One final run </a:t>
            </a:r>
          </a:p>
          <a:p>
            <a:r>
              <a:rPr lang="en-US" dirty="0"/>
              <a:t>Data Quality Control</a:t>
            </a:r>
          </a:p>
          <a:p>
            <a:pPr lvl="1"/>
            <a:r>
              <a:rPr lang="en-US" dirty="0"/>
              <a:t>High Frequency Check </a:t>
            </a:r>
          </a:p>
          <a:p>
            <a:pPr lvl="1"/>
            <a:r>
              <a:rPr lang="en-US" dirty="0"/>
              <a:t>Plausibility Check</a:t>
            </a:r>
          </a:p>
          <a:p>
            <a:pPr lvl="1"/>
            <a:r>
              <a:rPr lang="en-US" dirty="0"/>
              <a:t>Audio auditing </a:t>
            </a:r>
          </a:p>
          <a:p>
            <a:pPr lvl="1"/>
            <a:r>
              <a:rPr lang="en-US" dirty="0" err="1"/>
              <a:t>Backchecking</a:t>
            </a:r>
            <a:r>
              <a:rPr lang="en-US" dirty="0"/>
              <a:t> – 25% of total surveyed</a:t>
            </a:r>
          </a:p>
          <a:p>
            <a:pPr lvl="1"/>
            <a:r>
              <a:rPr lang="en-US" dirty="0"/>
              <a:t>Spot check and Accompaniment</a:t>
            </a:r>
          </a:p>
          <a:p>
            <a:pPr lvl="2"/>
            <a:r>
              <a:rPr lang="en-US" dirty="0"/>
              <a:t>Accompaniments esp. crucial during the beginning stages of the data collection</a:t>
            </a:r>
          </a:p>
        </p:txBody>
      </p:sp>
    </p:spTree>
    <p:extLst>
      <p:ext uri="{BB962C8B-B14F-4D97-AF65-F5344CB8AC3E}">
        <p14:creationId xmlns:p14="http://schemas.microsoft.com/office/powerpoint/2010/main" val="4043028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Field Implementation</a:t>
            </a:r>
          </a:p>
        </p:txBody>
      </p:sp>
      <p:sp>
        <p:nvSpPr>
          <p:cNvPr id="3" name="Content Placeholder 2"/>
          <p:cNvSpPr>
            <a:spLocks noGrp="1"/>
          </p:cNvSpPr>
          <p:nvPr>
            <p:ph idx="1"/>
          </p:nvPr>
        </p:nvSpPr>
        <p:spPr/>
        <p:txBody>
          <a:bodyPr>
            <a:normAutofit/>
          </a:bodyPr>
          <a:lstStyle/>
          <a:p>
            <a:r>
              <a:rPr lang="en-US" dirty="0"/>
              <a:t>Quality control of field staff</a:t>
            </a:r>
          </a:p>
          <a:p>
            <a:pPr lvl="1"/>
            <a:r>
              <a:rPr lang="en-US" dirty="0"/>
              <a:t>Monitor individual performance use above data quality check tools</a:t>
            </a:r>
          </a:p>
          <a:p>
            <a:pPr lvl="1"/>
            <a:r>
              <a:rPr lang="en-US" dirty="0"/>
              <a:t>Terminate poor performing (either through motivation or lack of understanding)</a:t>
            </a:r>
          </a:p>
          <a:p>
            <a:pPr lvl="1"/>
            <a:r>
              <a:rPr lang="en-US" dirty="0"/>
              <a:t>Monitor the daily completion rate by survey team</a:t>
            </a:r>
          </a:p>
          <a:p>
            <a:pPr lvl="1"/>
            <a:endParaRPr lang="en-US" dirty="0"/>
          </a:p>
        </p:txBody>
      </p:sp>
    </p:spTree>
    <p:extLst>
      <p:ext uri="{BB962C8B-B14F-4D97-AF65-F5344CB8AC3E}">
        <p14:creationId xmlns:p14="http://schemas.microsoft.com/office/powerpoint/2010/main" val="97974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452" t="9038" r="-452" b="19814"/>
          <a:stretch/>
        </p:blipFill>
        <p:spPr>
          <a:xfrm>
            <a:off x="635000" y="761999"/>
            <a:ext cx="7696200" cy="5475695"/>
          </a:xfrm>
          <a:prstGeom prst="rect">
            <a:avLst/>
          </a:prstGeom>
        </p:spPr>
      </p:pic>
      <p:pic>
        <p:nvPicPr>
          <p:cNvPr id="8" name="Picture 7"/>
          <p:cNvPicPr>
            <a:picLocks noChangeAspect="1"/>
          </p:cNvPicPr>
          <p:nvPr/>
        </p:nvPicPr>
        <p:blipFill rotWithShape="1">
          <a:blip r:embed="rId4">
            <a:extLst>
              <a:ext uri="{28A0092B-C50C-407E-A947-70E740481C1C}">
                <a14:useLocalDpi xmlns:a14="http://schemas.microsoft.com/office/drawing/2010/main" val="0"/>
              </a:ext>
            </a:extLst>
          </a:blip>
          <a:srcRect l="103614" t="34337" r="-103614" b="-7831"/>
          <a:stretch/>
        </p:blipFill>
        <p:spPr>
          <a:xfrm>
            <a:off x="5664200" y="4114800"/>
            <a:ext cx="4216400" cy="3098800"/>
          </a:xfrm>
          <a:prstGeom prst="rect">
            <a:avLst/>
          </a:prstGeom>
        </p:spPr>
      </p:pic>
      <p:sp>
        <p:nvSpPr>
          <p:cNvPr id="11" name="TextBox 10"/>
          <p:cNvSpPr txBox="1"/>
          <p:nvPr/>
        </p:nvSpPr>
        <p:spPr>
          <a:xfrm>
            <a:off x="787400" y="7848600"/>
            <a:ext cx="8839200" cy="754053"/>
          </a:xfrm>
          <a:prstGeom prst="rect">
            <a:avLst/>
          </a:prstGeom>
          <a:noFill/>
        </p:spPr>
        <p:txBody>
          <a:bodyPr wrap="square" rtlCol="0">
            <a:spAutoFit/>
          </a:bodyPr>
          <a:lstStyle/>
          <a:p>
            <a:r>
              <a:rPr lang="en-US" dirty="0"/>
              <a:t>Background</a:t>
            </a:r>
          </a:p>
        </p:txBody>
      </p:sp>
    </p:spTree>
    <p:extLst>
      <p:ext uri="{BB962C8B-B14F-4D97-AF65-F5344CB8AC3E}">
        <p14:creationId xmlns:p14="http://schemas.microsoft.com/office/powerpoint/2010/main" val="12475907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Challenges</a:t>
            </a:r>
          </a:p>
        </p:txBody>
      </p:sp>
      <p:sp>
        <p:nvSpPr>
          <p:cNvPr id="3" name="Content Placeholder 2"/>
          <p:cNvSpPr>
            <a:spLocks noGrp="1"/>
          </p:cNvSpPr>
          <p:nvPr>
            <p:ph idx="1"/>
          </p:nvPr>
        </p:nvSpPr>
        <p:spPr/>
        <p:txBody>
          <a:bodyPr>
            <a:normAutofit/>
          </a:bodyPr>
          <a:lstStyle/>
          <a:p>
            <a:r>
              <a:rPr lang="en-US" dirty="0"/>
              <a:t>More preparation work compares with paper bases survey</a:t>
            </a:r>
          </a:p>
          <a:p>
            <a:r>
              <a:rPr lang="en-US" dirty="0"/>
              <a:t>Digital literacy </a:t>
            </a:r>
            <a:r>
              <a:rPr lang="en-US"/>
              <a:t>vs</a:t>
            </a:r>
            <a:r>
              <a:rPr lang="en-US" dirty="0"/>
              <a:t> tablet management</a:t>
            </a:r>
          </a:p>
          <a:p>
            <a:r>
              <a:rPr lang="en-US" dirty="0"/>
              <a:t>First time experience for enumerator to work under rigorous field and data minoring work </a:t>
            </a:r>
          </a:p>
          <a:p>
            <a:r>
              <a:rPr lang="en-US" dirty="0"/>
              <a:t>Data flow vs Manpower for continuous data quality check</a:t>
            </a:r>
          </a:p>
          <a:p>
            <a:r>
              <a:rPr lang="en-US" dirty="0"/>
              <a:t> Burmese fount issue (</a:t>
            </a:r>
            <a:r>
              <a:rPr lang="en-US" dirty="0" err="1"/>
              <a:t>Zawgyi</a:t>
            </a:r>
            <a:r>
              <a:rPr lang="en-US" dirty="0"/>
              <a:t> or Unicode) </a:t>
            </a:r>
          </a:p>
          <a:p>
            <a:endParaRPr lang="en-US" dirty="0"/>
          </a:p>
        </p:txBody>
      </p:sp>
    </p:spTree>
    <p:extLst>
      <p:ext uri="{BB962C8B-B14F-4D97-AF65-F5344CB8AC3E}">
        <p14:creationId xmlns:p14="http://schemas.microsoft.com/office/powerpoint/2010/main" val="38790995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581244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LEGACY PROGRAM</a:t>
            </a:r>
            <a:endParaRPr lang="en-US" dirty="0">
              <a:latin typeface="Open Sans" panose="020B0606030504020204" pitchFamily="34" charset="0"/>
              <a:ea typeface="Open Sans" panose="020B0606030504020204" pitchFamily="34" charset="0"/>
              <a:cs typeface="Open Sans" panose="020B0606030504020204" pitchFamily="34" charset="0"/>
            </a:endParaRPr>
          </a:p>
        </p:txBody>
      </p:sp>
      <p:sp>
        <p:nvSpPr>
          <p:cNvPr id="3" name="Content Placeholder 2"/>
          <p:cNvSpPr>
            <a:spLocks noGrp="1"/>
          </p:cNvSpPr>
          <p:nvPr>
            <p:ph idx="1"/>
          </p:nvPr>
        </p:nvSpPr>
        <p:spPr/>
        <p:txBody>
          <a:bodyPr>
            <a:normAutofit/>
          </a:bodyPr>
          <a:lstStyle/>
          <a:p>
            <a:r>
              <a:rPr lang="en-US" dirty="0"/>
              <a:t> </a:t>
            </a:r>
            <a:r>
              <a:rPr lang="en-US" b="1" dirty="0"/>
              <a:t>LEGACY: L</a:t>
            </a:r>
            <a:r>
              <a:rPr lang="en-US" dirty="0"/>
              <a:t>earning, </a:t>
            </a:r>
            <a:r>
              <a:rPr lang="en-US" b="1" dirty="0"/>
              <a:t>E</a:t>
            </a:r>
            <a:r>
              <a:rPr lang="en-US" dirty="0"/>
              <a:t>vidence </a:t>
            </a:r>
            <a:r>
              <a:rPr lang="en-US" b="1" dirty="0"/>
              <a:t>G</a:t>
            </a:r>
            <a:r>
              <a:rPr lang="en-US" dirty="0"/>
              <a:t>eneration, and </a:t>
            </a:r>
            <a:r>
              <a:rPr lang="en-US" b="1" dirty="0"/>
              <a:t>A</a:t>
            </a:r>
            <a:r>
              <a:rPr lang="en-US" dirty="0"/>
              <a:t>dvocacy for </a:t>
            </a:r>
            <a:r>
              <a:rPr lang="en-US" b="1" dirty="0" err="1"/>
              <a:t>C</a:t>
            </a:r>
            <a:r>
              <a:rPr lang="en-US" dirty="0" err="1"/>
              <a:t>atalysing</a:t>
            </a:r>
            <a:r>
              <a:rPr lang="en-US" dirty="0"/>
              <a:t> Polic</a:t>
            </a:r>
            <a:r>
              <a:rPr lang="en-US" b="1" dirty="0"/>
              <a:t>y </a:t>
            </a:r>
          </a:p>
          <a:p>
            <a:endParaRPr lang="en-US" dirty="0"/>
          </a:p>
          <a:p>
            <a:pPr lvl="1"/>
            <a:r>
              <a:rPr lang="en-US" dirty="0"/>
              <a:t>aim to improve nutrition of women and children in the </a:t>
            </a:r>
            <a:r>
              <a:rPr lang="en-US" b="1" dirty="0">
                <a:solidFill>
                  <a:srgbClr val="FF0000"/>
                </a:solidFill>
              </a:rPr>
              <a:t>First 1,000 Days</a:t>
            </a:r>
            <a:r>
              <a:rPr lang="en-US" dirty="0">
                <a:solidFill>
                  <a:srgbClr val="FF0000"/>
                </a:solidFill>
              </a:rPr>
              <a:t>, </a:t>
            </a:r>
            <a:r>
              <a:rPr lang="en-US" dirty="0"/>
              <a:t>and </a:t>
            </a:r>
          </a:p>
          <a:p>
            <a:pPr lvl="1"/>
            <a:r>
              <a:rPr lang="en-US" dirty="0"/>
              <a:t>advocate for policies whereby women and children are protected by </a:t>
            </a:r>
            <a:r>
              <a:rPr lang="en-US" b="1" dirty="0">
                <a:solidFill>
                  <a:srgbClr val="FF0000"/>
                </a:solidFill>
              </a:rPr>
              <a:t>universal maternity cash transfers</a:t>
            </a:r>
            <a:r>
              <a:rPr lang="en-US" dirty="0"/>
              <a:t> to ensure good nutrition</a:t>
            </a:r>
          </a:p>
        </p:txBody>
      </p:sp>
    </p:spTree>
    <p:extLst>
      <p:ext uri="{BB962C8B-B14F-4D97-AF65-F5344CB8AC3E}">
        <p14:creationId xmlns:p14="http://schemas.microsoft.com/office/powerpoint/2010/main" val="2103823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Theory of Change</a:t>
            </a:r>
            <a:endParaRPr lang="en-US" dirty="0">
              <a:latin typeface="Open Sans" panose="020B0606030504020204" pitchFamily="34" charset="0"/>
              <a:ea typeface="Open Sans" panose="020B0606030504020204" pitchFamily="34" charset="0"/>
              <a:cs typeface="Open Sans" panose="020B0606030504020204" pitchFamily="34" charset="0"/>
            </a:endParaRPr>
          </a:p>
        </p:txBody>
      </p:sp>
      <p:sp>
        <p:nvSpPr>
          <p:cNvPr id="3" name="Content Placeholder 2"/>
          <p:cNvSpPr>
            <a:spLocks noGrp="1"/>
          </p:cNvSpPr>
          <p:nvPr>
            <p:ph idx="1"/>
          </p:nvPr>
        </p:nvSpPr>
        <p:spPr/>
        <p:txBody>
          <a:bodyPr/>
          <a:lstStyle/>
          <a:p>
            <a:r>
              <a:rPr lang="en-US" dirty="0"/>
              <a:t>Assumption</a:t>
            </a:r>
          </a:p>
          <a:p>
            <a:pPr lvl="1"/>
            <a:r>
              <a:rPr lang="en-US" dirty="0"/>
              <a:t>Limited purchasing power </a:t>
            </a:r>
          </a:p>
          <a:p>
            <a:pPr lvl="1"/>
            <a:r>
              <a:rPr lang="en-US" dirty="0"/>
              <a:t>Inadequate proper health/nutrition knowledge or not prioritizing</a:t>
            </a:r>
          </a:p>
          <a:p>
            <a:r>
              <a:rPr lang="en-US" dirty="0"/>
              <a:t>Intervention </a:t>
            </a:r>
          </a:p>
          <a:p>
            <a:pPr lvl="1"/>
            <a:r>
              <a:rPr lang="en-US" dirty="0"/>
              <a:t>Cash transfer &gt;&gt;&gt; boost purchasing power</a:t>
            </a:r>
          </a:p>
          <a:p>
            <a:pPr lvl="1"/>
            <a:r>
              <a:rPr lang="en-US" dirty="0"/>
              <a:t>BCC &gt;&gt;&gt;  increase knowledge and behavior change</a:t>
            </a:r>
          </a:p>
          <a:p>
            <a:pPr lvl="1"/>
            <a:endParaRPr lang="en-US" dirty="0"/>
          </a:p>
          <a:p>
            <a:pPr lvl="1"/>
            <a:endParaRPr lang="en-US" dirty="0"/>
          </a:p>
        </p:txBody>
      </p:sp>
    </p:spTree>
    <p:extLst>
      <p:ext uri="{BB962C8B-B14F-4D97-AF65-F5344CB8AC3E}">
        <p14:creationId xmlns:p14="http://schemas.microsoft.com/office/powerpoint/2010/main" val="2440196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LEGACY PROGRAM</a:t>
            </a:r>
          </a:p>
        </p:txBody>
      </p:sp>
      <p:sp>
        <p:nvSpPr>
          <p:cNvPr id="3" name="Content Placeholder 2"/>
          <p:cNvSpPr>
            <a:spLocks noGrp="1"/>
          </p:cNvSpPr>
          <p:nvPr>
            <p:ph idx="1"/>
          </p:nvPr>
        </p:nvSpPr>
        <p:spPr/>
        <p:txBody>
          <a:bodyPr>
            <a:normAutofit lnSpcReduction="10000"/>
          </a:bodyPr>
          <a:lstStyle/>
          <a:p>
            <a:r>
              <a:rPr lang="en-US" dirty="0"/>
              <a:t>Monthly cash transfer </a:t>
            </a:r>
          </a:p>
          <a:p>
            <a:pPr lvl="1"/>
            <a:r>
              <a:rPr lang="en-US" dirty="0"/>
              <a:t>To all pregnant mothers </a:t>
            </a:r>
            <a:r>
              <a:rPr lang="en-US" sz="2800" b="1" i="1" dirty="0">
                <a:solidFill>
                  <a:srgbClr val="FF0000"/>
                </a:solidFill>
              </a:rPr>
              <a:t>(4 months gestation age to when their children reach 2 years old)</a:t>
            </a:r>
          </a:p>
          <a:p>
            <a:pPr lvl="1"/>
            <a:r>
              <a:rPr lang="en-US" dirty="0"/>
              <a:t>10,000 MMK per mother per months</a:t>
            </a:r>
          </a:p>
          <a:p>
            <a:pPr lvl="1"/>
            <a:endParaRPr lang="en-US" dirty="0"/>
          </a:p>
          <a:p>
            <a:r>
              <a:rPr lang="en-GB" dirty="0" err="1"/>
              <a:t>Behavioral</a:t>
            </a:r>
            <a:r>
              <a:rPr lang="en-GB" dirty="0"/>
              <a:t> change communication (BCC)</a:t>
            </a:r>
          </a:p>
          <a:p>
            <a:pPr lvl="1"/>
            <a:r>
              <a:rPr lang="en-GB" dirty="0"/>
              <a:t>Targets </a:t>
            </a:r>
            <a:r>
              <a:rPr lang="en-GB" sz="2800" b="1" i="1" dirty="0">
                <a:solidFill>
                  <a:srgbClr val="FF0000"/>
                </a:solidFill>
              </a:rPr>
              <a:t>pregnant and under 2 mothers </a:t>
            </a:r>
            <a:r>
              <a:rPr lang="en-GB" dirty="0"/>
              <a:t>and </a:t>
            </a:r>
            <a:r>
              <a:rPr lang="en-GB" sz="2800" b="1" i="1" dirty="0">
                <a:solidFill>
                  <a:srgbClr val="FF0000"/>
                </a:solidFill>
              </a:rPr>
              <a:t>influence person</a:t>
            </a:r>
            <a:r>
              <a:rPr lang="en-GB" dirty="0"/>
              <a:t> on mother decision </a:t>
            </a:r>
          </a:p>
          <a:p>
            <a:pPr lvl="1"/>
            <a:r>
              <a:rPr lang="en-GB" dirty="0"/>
              <a:t>Monthly or quarterly health/nutrition education section</a:t>
            </a:r>
          </a:p>
          <a:p>
            <a:pPr lvl="1"/>
            <a:r>
              <a:rPr lang="en-GB" dirty="0"/>
              <a:t>Mother to mothers support groups</a:t>
            </a:r>
          </a:p>
          <a:p>
            <a:pPr marL="457200" lvl="1" indent="0">
              <a:buNone/>
            </a:pPr>
            <a:endParaRPr lang="en-GB" dirty="0"/>
          </a:p>
        </p:txBody>
      </p:sp>
    </p:spTree>
    <p:extLst>
      <p:ext uri="{BB962C8B-B14F-4D97-AF65-F5344CB8AC3E}">
        <p14:creationId xmlns:p14="http://schemas.microsoft.com/office/powerpoint/2010/main" val="3764881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Cash Transfers: Evidence</a:t>
            </a:r>
            <a:endParaRPr lang="en-US" dirty="0">
              <a:latin typeface="Open Sans" panose="020B0606030504020204" pitchFamily="34" charset="0"/>
              <a:ea typeface="Open Sans" panose="020B0606030504020204" pitchFamily="34" charset="0"/>
              <a:cs typeface="Open Sans" panose="020B0606030504020204" pitchFamily="34" charset="0"/>
            </a:endParaRPr>
          </a:p>
        </p:txBody>
      </p:sp>
      <p:sp>
        <p:nvSpPr>
          <p:cNvPr id="3" name="Content Placeholder 2"/>
          <p:cNvSpPr>
            <a:spLocks noGrp="1"/>
          </p:cNvSpPr>
          <p:nvPr>
            <p:ph idx="1"/>
          </p:nvPr>
        </p:nvSpPr>
        <p:spPr/>
        <p:txBody>
          <a:bodyPr/>
          <a:lstStyle/>
          <a:p>
            <a:r>
              <a:rPr lang="en-US" dirty="0"/>
              <a:t>Cash transfers are one of the most studied development interventions</a:t>
            </a:r>
          </a:p>
          <a:p>
            <a:r>
              <a:rPr lang="en-US" dirty="0"/>
              <a:t>Pioneered in Latin America as gov’t programs</a:t>
            </a:r>
          </a:p>
          <a:p>
            <a:r>
              <a:rPr lang="en-US" dirty="0"/>
              <a:t>Many cash transfers are conditional – the beneficiary must comply with some conditional action (e.g. children must be in school)</a:t>
            </a:r>
          </a:p>
          <a:p>
            <a:r>
              <a:rPr lang="en-US" dirty="0"/>
              <a:t>Demonstrated impact of cash transfers include</a:t>
            </a:r>
          </a:p>
          <a:p>
            <a:pPr lvl="1"/>
            <a:r>
              <a:rPr lang="en-US" dirty="0"/>
              <a:t>Increase school attendance</a:t>
            </a:r>
          </a:p>
          <a:p>
            <a:pPr lvl="1"/>
            <a:r>
              <a:rPr lang="en-US" dirty="0"/>
              <a:t>Increased consumption</a:t>
            </a:r>
          </a:p>
          <a:p>
            <a:pPr lvl="1"/>
            <a:r>
              <a:rPr lang="en-US" dirty="0"/>
              <a:t>Increased healthcare seeking</a:t>
            </a:r>
          </a:p>
          <a:p>
            <a:pPr lvl="1"/>
            <a:endParaRPr lang="en-US" dirty="0"/>
          </a:p>
          <a:p>
            <a:pPr lvl="1"/>
            <a:endParaRPr lang="en-US" dirty="0"/>
          </a:p>
          <a:p>
            <a:endParaRPr lang="en-US" dirty="0"/>
          </a:p>
        </p:txBody>
      </p:sp>
    </p:spTree>
    <p:extLst>
      <p:ext uri="{BB962C8B-B14F-4D97-AF65-F5344CB8AC3E}">
        <p14:creationId xmlns:p14="http://schemas.microsoft.com/office/powerpoint/2010/main" val="973886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Myanmar Context</a:t>
            </a:r>
            <a:endParaRPr lang="en-US" dirty="0">
              <a:latin typeface="Open Sans" panose="020B0606030504020204" pitchFamily="34" charset="0"/>
              <a:ea typeface="Open Sans" panose="020B0606030504020204" pitchFamily="34" charset="0"/>
              <a:cs typeface="Open Sans" panose="020B0606030504020204" pitchFamily="34" charset="0"/>
            </a:endParaRPr>
          </a:p>
        </p:txBody>
      </p:sp>
      <p:sp>
        <p:nvSpPr>
          <p:cNvPr id="3" name="Content Placeholder 2"/>
          <p:cNvSpPr>
            <a:spLocks noGrp="1"/>
          </p:cNvSpPr>
          <p:nvPr>
            <p:ph idx="1"/>
          </p:nvPr>
        </p:nvSpPr>
        <p:spPr/>
        <p:txBody>
          <a:bodyPr/>
          <a:lstStyle/>
          <a:p>
            <a:r>
              <a:rPr lang="en-US" dirty="0"/>
              <a:t>One of the highest malnutrition rates in Southeast Asia: </a:t>
            </a:r>
            <a:r>
              <a:rPr lang="en-US" sz="3500" b="1" i="1" u="sng" dirty="0">
                <a:solidFill>
                  <a:srgbClr val="FF0000"/>
                </a:solidFill>
              </a:rPr>
              <a:t>Stunting 29.2% </a:t>
            </a:r>
            <a:r>
              <a:rPr lang="en-US" sz="1800" dirty="0"/>
              <a:t>(Myanmar DHS 2015-16)</a:t>
            </a:r>
          </a:p>
          <a:p>
            <a:r>
              <a:rPr lang="en-US" dirty="0"/>
              <a:t>The Government of Myanmar (</a:t>
            </a:r>
            <a:r>
              <a:rPr lang="en-US" dirty="0" err="1"/>
              <a:t>GoM</a:t>
            </a:r>
            <a:r>
              <a:rPr lang="en-US" dirty="0"/>
              <a:t>) recently launched a </a:t>
            </a:r>
            <a:r>
              <a:rPr lang="en-US" sz="3500" b="1" i="1" u="sng" dirty="0">
                <a:solidFill>
                  <a:srgbClr val="FF0000"/>
                </a:solidFill>
              </a:rPr>
              <a:t>National Social Protection Strategy </a:t>
            </a:r>
            <a:r>
              <a:rPr lang="en-US" sz="1800" dirty="0"/>
              <a:t>(2014)</a:t>
            </a:r>
          </a:p>
          <a:p>
            <a:r>
              <a:rPr lang="en-US" dirty="0"/>
              <a:t>Rigorous evidence on the effects of cash, combined with complementarity activities such as BCC, is lacking</a:t>
            </a:r>
          </a:p>
          <a:p>
            <a:r>
              <a:rPr lang="en-US" dirty="0"/>
              <a:t>limited evidence on the impact of a universal approach</a:t>
            </a:r>
          </a:p>
        </p:txBody>
      </p:sp>
    </p:spTree>
    <p:extLst>
      <p:ext uri="{BB962C8B-B14F-4D97-AF65-F5344CB8AC3E}">
        <p14:creationId xmlns:p14="http://schemas.microsoft.com/office/powerpoint/2010/main" val="471257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103614" t="34337" r="-103614" b="-7831"/>
          <a:stretch/>
        </p:blipFill>
        <p:spPr>
          <a:xfrm>
            <a:off x="5664200" y="4114800"/>
            <a:ext cx="4216400" cy="3098800"/>
          </a:xfrm>
          <a:prstGeom prst="rect">
            <a:avLst/>
          </a:prstGeom>
        </p:spPr>
      </p:pic>
      <p:sp>
        <p:nvSpPr>
          <p:cNvPr id="11" name="TextBox 10"/>
          <p:cNvSpPr txBox="1"/>
          <p:nvPr/>
        </p:nvSpPr>
        <p:spPr>
          <a:xfrm>
            <a:off x="787400" y="7848600"/>
            <a:ext cx="8839200" cy="754053"/>
          </a:xfrm>
          <a:prstGeom prst="rect">
            <a:avLst/>
          </a:prstGeom>
          <a:noFill/>
        </p:spPr>
        <p:txBody>
          <a:bodyPr wrap="square" rtlCol="0">
            <a:spAutoFit/>
          </a:bodyPr>
          <a:lstStyle/>
          <a:p>
            <a:r>
              <a:rPr lang="en-US" dirty="0"/>
              <a:t>Research</a:t>
            </a:r>
          </a:p>
        </p:txBody>
      </p:sp>
      <p:pic>
        <p:nvPicPr>
          <p:cNvPr id="5" name="Picture 4"/>
          <p:cNvPicPr>
            <a:picLocks noChangeAspect="1"/>
          </p:cNvPicPr>
          <p:nvPr/>
        </p:nvPicPr>
        <p:blipFill rotWithShape="1">
          <a:blip r:embed="rId4">
            <a:extLst>
              <a:ext uri="{28A0092B-C50C-407E-A947-70E740481C1C}">
                <a14:useLocalDpi xmlns:a14="http://schemas.microsoft.com/office/drawing/2010/main" val="0"/>
              </a:ext>
            </a:extLst>
          </a:blip>
          <a:srcRect b="26609"/>
          <a:stretch/>
        </p:blipFill>
        <p:spPr>
          <a:xfrm>
            <a:off x="330199" y="609600"/>
            <a:ext cx="8825265" cy="6477000"/>
          </a:xfrm>
          <a:prstGeom prst="rect">
            <a:avLst/>
          </a:prstGeom>
        </p:spPr>
      </p:pic>
    </p:spTree>
    <p:extLst>
      <p:ext uri="{BB962C8B-B14F-4D97-AF65-F5344CB8AC3E}">
        <p14:creationId xmlns:p14="http://schemas.microsoft.com/office/powerpoint/2010/main" val="2045143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Questions</a:t>
            </a:r>
          </a:p>
        </p:txBody>
      </p:sp>
      <p:sp>
        <p:nvSpPr>
          <p:cNvPr id="3" name="Content Placeholder 2"/>
          <p:cNvSpPr>
            <a:spLocks noGrp="1"/>
          </p:cNvSpPr>
          <p:nvPr>
            <p:ph idx="1"/>
          </p:nvPr>
        </p:nvSpPr>
        <p:spPr/>
        <p:txBody>
          <a:bodyPr>
            <a:normAutofit/>
          </a:bodyPr>
          <a:lstStyle/>
          <a:p>
            <a:r>
              <a:rPr lang="en-US" dirty="0"/>
              <a:t>Primary specific objectives:</a:t>
            </a:r>
          </a:p>
          <a:p>
            <a:endParaRPr lang="en-US" dirty="0"/>
          </a:p>
          <a:p>
            <a:pPr lvl="1"/>
            <a:r>
              <a:rPr lang="en-US" dirty="0"/>
              <a:t>Effect of cash transfer and minimal BCC</a:t>
            </a:r>
          </a:p>
          <a:p>
            <a:pPr lvl="1"/>
            <a:endParaRPr lang="en-US" dirty="0"/>
          </a:p>
          <a:p>
            <a:pPr lvl="1"/>
            <a:r>
              <a:rPr lang="en-US" dirty="0"/>
              <a:t>Additional effect of a heavy BCC component, as compared with minimal BCC.</a:t>
            </a:r>
          </a:p>
          <a:p>
            <a:pPr lvl="0"/>
            <a:endParaRPr lang="en-US" dirty="0"/>
          </a:p>
          <a:p>
            <a:endParaRPr lang="en-US" dirty="0"/>
          </a:p>
        </p:txBody>
      </p:sp>
    </p:spTree>
    <p:extLst>
      <p:ext uri="{BB962C8B-B14F-4D97-AF65-F5344CB8AC3E}">
        <p14:creationId xmlns:p14="http://schemas.microsoft.com/office/powerpoint/2010/main" val="2394770042"/>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ResourcesLibrary" ma:contentTypeID="0x01010038EEA24E8F196B42BE0918956E3A9FDC000F617685613D7847A7C48FFA861F055E" ma:contentTypeVersion="33" ma:contentTypeDescription="For files within the Resources section" ma:contentTypeScope="" ma:versionID="38f325b0299aadb14f29d660db587444">
  <xsd:schema xmlns:xsd="http://www.w3.org/2001/XMLSchema" xmlns:xs="http://www.w3.org/2001/XMLSchema" xmlns:p="http://schemas.microsoft.com/office/2006/metadata/properties" xmlns:ns2="6075b9dd-69da-4080-9e13-093fc5119558" xmlns:ns3="f70353bd-483d-42ae-92af-48b874e84100" targetNamespace="http://schemas.microsoft.com/office/2006/metadata/properties" ma:root="true" ma:fieldsID="943e9b2a3fe947dfaf5961f0857209ca" ns2:_="" ns3:_="">
    <xsd:import namespace="6075b9dd-69da-4080-9e13-093fc5119558"/>
    <xsd:import namespace="f70353bd-483d-42ae-92af-48b874e84100"/>
    <xsd:element name="properties">
      <xsd:complexType>
        <xsd:sequence>
          <xsd:element name="documentManagement">
            <xsd:complexType>
              <xsd:all>
                <xsd:element ref="ns2:ContactPerson" minOccurs="0"/>
                <xsd:element ref="ns2:Organization" minOccurs="0"/>
                <xsd:element ref="ns2:ResourcePage" minOccurs="0"/>
                <xsd:element ref="ns2:Topic" minOccurs="0"/>
                <xsd:element ref="ns3:Graphic_x0020_Type" minOccurs="0"/>
                <xsd:element ref="ns3:Presentation_x0020_Type" minOccurs="0"/>
                <xsd:element ref="ns3:Running_x0020_Events_x0020_Type" minOccurs="0"/>
                <xsd:element ref="ns3:Contact" minOccurs="0"/>
                <xsd:element ref="ns3:Program"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75b9dd-69da-4080-9e13-093fc5119558" elementFormDefault="qualified">
    <xsd:import namespace="http://schemas.microsoft.com/office/2006/documentManagement/types"/>
    <xsd:import namespace="http://schemas.microsoft.com/office/infopath/2007/PartnerControls"/>
    <xsd:element name="ContactPerson" ma:index="2" nillable="true" ma:displayName="ContactPerson" ma:list="UserInfo" ma:SearchPeopleOnly="false" ma:SharePointGroup="0" ma:internalName="ContactPerson"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rganization" ma:index="3" nillable="true" ma:displayName="Organization" ma:format="Dropdown" ma:internalName="Organization">
      <xsd:simpleType>
        <xsd:restriction base="dms:Choice">
          <xsd:enumeration value="J-PAL"/>
          <xsd:enumeration value="IPA"/>
          <xsd:enumeration value="CEGA"/>
          <xsd:enumeration value="CERP"/>
          <xsd:enumeration value="CMF"/>
          <xsd:enumeration value="EPoD"/>
          <xsd:enumeration value="DtW"/>
        </xsd:restriction>
      </xsd:simpleType>
    </xsd:element>
    <xsd:element name="ResourcePage" ma:index="10" nillable="true" ma:displayName="ResourcePage" ma:description="which page in research resources will this live?" ma:format="RadioButtons" ma:internalName="ResourcePage">
      <xsd:simpleType>
        <xsd:union memberTypes="dms:Text">
          <xsd:simpleType>
            <xsd:restriction base="dms:Choice">
              <xsd:enumeration value="General Resources Main"/>
              <xsd:enumeration value="Information About Us"/>
              <xsd:enumeration value="Logos and Graphics"/>
              <xsd:enumeration value="Presentations"/>
              <xsd:enumeration value="Program"/>
              <xsd:enumeration value="Running Events"/>
            </xsd:restriction>
          </xsd:simpleType>
        </xsd:union>
      </xsd:simpleType>
    </xsd:element>
    <xsd:element name="Topic" ma:index="11" nillable="true" ma:displayName="Topic" ma:internalName="Topic">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70353bd-483d-42ae-92af-48b874e84100" elementFormDefault="qualified">
    <xsd:import namespace="http://schemas.microsoft.com/office/2006/documentManagement/types"/>
    <xsd:import namespace="http://schemas.microsoft.com/office/infopath/2007/PartnerControls"/>
    <xsd:element name="Graphic_x0020_Type" ma:index="12" nillable="true" ma:displayName="Graphics Type" ma:format="RadioButtons" ma:internalName="Graphic_x0020_Type">
      <xsd:simpleType>
        <xsd:restriction base="dms:Choice">
          <xsd:enumeration value="Logo"/>
          <xsd:enumeration value="Map"/>
          <xsd:enumeration value="Relationship Chart"/>
          <xsd:enumeration value="Graphic"/>
          <xsd:enumeration value="Process Info"/>
          <xsd:enumeration value="Comic"/>
        </xsd:restriction>
      </xsd:simpleType>
    </xsd:element>
    <xsd:element name="Presentation_x0020_Type" ma:index="13" nillable="true" ma:displayName="Slide Type" ma:format="RadioButtons" ma:internalName="Presentation_x0020_Type">
      <xsd:simpleType>
        <xsd:restriction base="dms:Choice">
          <xsd:enumeration value="Powerpoint Template"/>
          <xsd:enumeration value="Stock Slide"/>
        </xsd:restriction>
      </xsd:simpleType>
    </xsd:element>
    <xsd:element name="Running_x0020_Events_x0020_Type" ma:index="14" nillable="true" ma:displayName="RunningEventsType" ma:format="RadioButtons" ma:internalName="Running_x0020_Events_x0020_Type">
      <xsd:simpleType>
        <xsd:restriction base="dms:Choice">
          <xsd:enumeration value="Event Manual"/>
          <xsd:enumeration value="Example Publications"/>
          <xsd:enumeration value="Example Agendas"/>
          <xsd:enumeration value="Example Nametags"/>
        </xsd:restriction>
      </xsd:simpleType>
    </xsd:element>
    <xsd:element name="Contact" ma:index="15" nillable="true" ma:displayName="Contact" ma:list="{d980e52d-47e3-478b-bbaf-1236e01fa3fe}" ma:internalName="Contact" ma:showField="FullName">
      <xsd:simpleType>
        <xsd:restriction base="dms:Lookup"/>
      </xsd:simpleType>
    </xsd:element>
    <xsd:element name="Program" ma:index="16" nillable="true" ma:displayName="Program" ma:internalName="Program">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Graphic_x0020_Type xmlns="f70353bd-483d-42ae-92af-48b874e84100" xsi:nil="true"/>
    <Program xmlns="f70353bd-483d-42ae-92af-48b874e84100" xsi:nil="true"/>
    <Contact xmlns="f70353bd-483d-42ae-92af-48b874e84100">95</Contact>
    <Organization xmlns="6075b9dd-69da-4080-9e13-093fc5119558">IPA</Organization>
    <ContactPerson xmlns="6075b9dd-69da-4080-9e13-093fc5119558">
      <UserInfo>
        <DisplayName>hlinz@poverty-action.org</DisplayName>
        <AccountId>61</AccountId>
        <AccountType/>
      </UserInfo>
    </ContactPerson>
    <ResourcePage xmlns="6075b9dd-69da-4080-9e13-093fc5119558">Presentations</ResourcePage>
    <Running_x0020_Events_x0020_Type xmlns="f70353bd-483d-42ae-92af-48b874e84100" xsi:nil="true"/>
    <Presentation_x0020_Type xmlns="f70353bd-483d-42ae-92af-48b874e84100">Powerpoint Template</Presentation_x0020_Type>
    <Topic xmlns="6075b9dd-69da-4080-9e13-093fc511955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7AD19E2-F604-4ECC-A128-CE20E7A271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75b9dd-69da-4080-9e13-093fc5119558"/>
    <ds:schemaRef ds:uri="f70353bd-483d-42ae-92af-48b874e8410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1F137D4-3106-4B19-8C91-0E92F4FB7467}">
  <ds:schemaRefs>
    <ds:schemaRef ds:uri="f70353bd-483d-42ae-92af-48b874e84100"/>
    <ds:schemaRef ds:uri="http://schemas.microsoft.com/office/2006/documentManagement/types"/>
    <ds:schemaRef ds:uri="http://www.w3.org/XML/1998/namespace"/>
    <ds:schemaRef ds:uri="http://schemas.microsoft.com/office/2006/metadata/properties"/>
    <ds:schemaRef ds:uri="http://schemas.microsoft.com/office/infopath/2007/PartnerControls"/>
    <ds:schemaRef ds:uri="http://purl.org/dc/terms/"/>
    <ds:schemaRef ds:uri="http://purl.org/dc/elements/1.1/"/>
    <ds:schemaRef ds:uri="http://schemas.openxmlformats.org/package/2006/metadata/core-properties"/>
    <ds:schemaRef ds:uri="6075b9dd-69da-4080-9e13-093fc5119558"/>
    <ds:schemaRef ds:uri="http://purl.org/dc/dcmitype/"/>
  </ds:schemaRefs>
</ds:datastoreItem>
</file>

<file path=customXml/itemProps3.xml><?xml version="1.0" encoding="utf-8"?>
<ds:datastoreItem xmlns:ds="http://schemas.openxmlformats.org/officeDocument/2006/customXml" ds:itemID="{A9647974-635A-4395-BB7E-3EC1A09F8CD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445</TotalTime>
  <Pages>0</Pages>
  <Words>1189</Words>
  <Characters>0</Characters>
  <Application>Microsoft Office PowerPoint</Application>
  <PresentationFormat>Custom</PresentationFormat>
  <Lines>0</Lines>
  <Paragraphs>149</Paragraphs>
  <Slides>21</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ＭＳ Ｐゴシック</vt:lpstr>
      <vt:lpstr>Arial</vt:lpstr>
      <vt:lpstr>Calibri</vt:lpstr>
      <vt:lpstr>Gill Sans</vt:lpstr>
      <vt:lpstr>Open Sans</vt:lpstr>
      <vt:lpstr>ヒラギノ角ゴ ProN W3</vt:lpstr>
      <vt:lpstr>Custom Design</vt:lpstr>
      <vt:lpstr>PowerPoint Presentation</vt:lpstr>
      <vt:lpstr>PowerPoint Presentation</vt:lpstr>
      <vt:lpstr>LEGACY PROGRAM</vt:lpstr>
      <vt:lpstr>Theory of Change</vt:lpstr>
      <vt:lpstr>LEGACY PROGRAM</vt:lpstr>
      <vt:lpstr>Cash Transfers: Evidence</vt:lpstr>
      <vt:lpstr>Myanmar Context</vt:lpstr>
      <vt:lpstr>PowerPoint Presentation</vt:lpstr>
      <vt:lpstr>Research Questions</vt:lpstr>
      <vt:lpstr>Research Questions</vt:lpstr>
      <vt:lpstr>Design</vt:lpstr>
      <vt:lpstr>Policy Implication</vt:lpstr>
      <vt:lpstr>Design</vt:lpstr>
      <vt:lpstr>Design</vt:lpstr>
      <vt:lpstr>Planned Research Activity</vt:lpstr>
      <vt:lpstr>Field Implementation</vt:lpstr>
      <vt:lpstr>PowerPoint Presentation</vt:lpstr>
      <vt:lpstr>Baseline: Field Implementation</vt:lpstr>
      <vt:lpstr>Field Implementation</vt:lpstr>
      <vt:lpstr>Challenges</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INNOVATIONS FOR POVERTY ACTION</dc:title>
  <dc:creator>Nathanael</dc:creator>
  <cp:lastModifiedBy>Nicholus Tint Zaw</cp:lastModifiedBy>
  <cp:revision>54</cp:revision>
  <dcterms:created xsi:type="dcterms:W3CDTF">2012-11-28T22:07:56Z</dcterms:created>
  <dcterms:modified xsi:type="dcterms:W3CDTF">2016-11-10T03:10:23Z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0x01010038EEA24E8F196B42BE0918956E3A9FDC000F617685613D7847A7C48FFA861F055E</vt:lpwstr>
  </property>
</Properties>
</file>